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6" r:id="rId5"/>
    <p:sldMasterId id="2147483687" r:id="rId6"/>
    <p:sldMasterId id="2147483688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</p:sldIdLst>
  <p:sldSz cy="5143500" cx="9144000"/>
  <p:notesSz cx="6858000" cy="9144000"/>
  <p:embeddedFontLst>
    <p:embeddedFont>
      <p:font typeface="Raleway"/>
      <p:regular r:id="rId66"/>
      <p:bold r:id="rId67"/>
      <p:italic r:id="rId68"/>
      <p:boldItalic r:id="rId69"/>
    </p:embeddedFont>
    <p:embeddedFont>
      <p:font typeface="Roboto"/>
      <p:regular r:id="rId70"/>
      <p:bold r:id="rId71"/>
      <p:italic r:id="rId72"/>
      <p:boldItalic r:id="rId73"/>
    </p:embeddedFont>
    <p:embeddedFont>
      <p:font typeface="Lato"/>
      <p:regular r:id="rId74"/>
      <p:bold r:id="rId75"/>
      <p:italic r:id="rId76"/>
      <p:boldItalic r:id="rId77"/>
    </p:embeddedFont>
    <p:embeddedFont>
      <p:font typeface="Raleway Medium"/>
      <p:regular r:id="rId78"/>
      <p:bold r:id="rId79"/>
      <p:italic r:id="rId80"/>
      <p:boldItalic r:id="rId81"/>
    </p:embeddedFont>
    <p:embeddedFont>
      <p:font typeface="Merriweather"/>
      <p:regular r:id="rId82"/>
      <p:bold r:id="rId83"/>
      <p:italic r:id="rId84"/>
      <p:boldItalic r:id="rId8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06C1ABD-5F15-4534-A422-988F076C40F4}">
  <a:tblStyle styleId="{006C1ABD-5F15-4534-A422-988F076C40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84" Type="http://schemas.openxmlformats.org/officeDocument/2006/relationships/font" Target="fonts/Merriweather-italic.fntdata"/><Relationship Id="rId83" Type="http://schemas.openxmlformats.org/officeDocument/2006/relationships/font" Target="fonts/Merriweather-bold.fntdata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85" Type="http://schemas.openxmlformats.org/officeDocument/2006/relationships/font" Target="fonts/Merriweather-boldItalic.fntdata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80" Type="http://schemas.openxmlformats.org/officeDocument/2006/relationships/font" Target="fonts/RalewayMedium-italic.fntdata"/><Relationship Id="rId82" Type="http://schemas.openxmlformats.org/officeDocument/2006/relationships/font" Target="fonts/Merriweather-regular.fntdata"/><Relationship Id="rId81" Type="http://schemas.openxmlformats.org/officeDocument/2006/relationships/font" Target="fonts/RalewayMedium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73" Type="http://schemas.openxmlformats.org/officeDocument/2006/relationships/font" Target="fonts/Roboto-boldItalic.fntdata"/><Relationship Id="rId72" Type="http://schemas.openxmlformats.org/officeDocument/2006/relationships/font" Target="fonts/Roboto-italic.fntdata"/><Relationship Id="rId31" Type="http://schemas.openxmlformats.org/officeDocument/2006/relationships/slide" Target="slides/slide23.xml"/><Relationship Id="rId75" Type="http://schemas.openxmlformats.org/officeDocument/2006/relationships/font" Target="fonts/Lato-bold.fntdata"/><Relationship Id="rId30" Type="http://schemas.openxmlformats.org/officeDocument/2006/relationships/slide" Target="slides/slide22.xml"/><Relationship Id="rId74" Type="http://schemas.openxmlformats.org/officeDocument/2006/relationships/font" Target="fonts/Lato-regular.fntdata"/><Relationship Id="rId33" Type="http://schemas.openxmlformats.org/officeDocument/2006/relationships/slide" Target="slides/slide25.xml"/><Relationship Id="rId77" Type="http://schemas.openxmlformats.org/officeDocument/2006/relationships/font" Target="fonts/Lato-boldItalic.fntdata"/><Relationship Id="rId32" Type="http://schemas.openxmlformats.org/officeDocument/2006/relationships/slide" Target="slides/slide24.xml"/><Relationship Id="rId76" Type="http://schemas.openxmlformats.org/officeDocument/2006/relationships/font" Target="fonts/Lato-italic.fntdata"/><Relationship Id="rId35" Type="http://schemas.openxmlformats.org/officeDocument/2006/relationships/slide" Target="slides/slide27.xml"/><Relationship Id="rId79" Type="http://schemas.openxmlformats.org/officeDocument/2006/relationships/font" Target="fonts/RalewayMedium-bold.fntdata"/><Relationship Id="rId34" Type="http://schemas.openxmlformats.org/officeDocument/2006/relationships/slide" Target="slides/slide26.xml"/><Relationship Id="rId78" Type="http://schemas.openxmlformats.org/officeDocument/2006/relationships/font" Target="fonts/RalewayMedium-regular.fntdata"/><Relationship Id="rId71" Type="http://schemas.openxmlformats.org/officeDocument/2006/relationships/font" Target="fonts/Roboto-bold.fntdata"/><Relationship Id="rId70" Type="http://schemas.openxmlformats.org/officeDocument/2006/relationships/font" Target="fonts/Roboto-regular.fntdata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20" Type="http://schemas.openxmlformats.org/officeDocument/2006/relationships/slide" Target="slides/slide12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22" Type="http://schemas.openxmlformats.org/officeDocument/2006/relationships/slide" Target="slides/slide14.xml"/><Relationship Id="rId66" Type="http://schemas.openxmlformats.org/officeDocument/2006/relationships/font" Target="fonts/Raleway-regular.fntdata"/><Relationship Id="rId21" Type="http://schemas.openxmlformats.org/officeDocument/2006/relationships/slide" Target="slides/slide13.xml"/><Relationship Id="rId65" Type="http://schemas.openxmlformats.org/officeDocument/2006/relationships/slide" Target="slides/slide57.xml"/><Relationship Id="rId24" Type="http://schemas.openxmlformats.org/officeDocument/2006/relationships/slide" Target="slides/slide16.xml"/><Relationship Id="rId68" Type="http://schemas.openxmlformats.org/officeDocument/2006/relationships/font" Target="fonts/Raleway-italic.fntdata"/><Relationship Id="rId23" Type="http://schemas.openxmlformats.org/officeDocument/2006/relationships/slide" Target="slides/slide15.xml"/><Relationship Id="rId67" Type="http://schemas.openxmlformats.org/officeDocument/2006/relationships/font" Target="fonts/Raleway-bold.fntdata"/><Relationship Id="rId60" Type="http://schemas.openxmlformats.org/officeDocument/2006/relationships/slide" Target="slides/slide52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69" Type="http://schemas.openxmlformats.org/officeDocument/2006/relationships/font" Target="fonts/Raleway-boldItalic.fntdata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15" Type="http://schemas.openxmlformats.org/officeDocument/2006/relationships/slide" Target="slides/slide7.xml"/><Relationship Id="rId59" Type="http://schemas.openxmlformats.org/officeDocument/2006/relationships/slide" Target="slides/slide51.xml"/><Relationship Id="rId14" Type="http://schemas.openxmlformats.org/officeDocument/2006/relationships/slide" Target="slides/slide6.xml"/><Relationship Id="rId58" Type="http://schemas.openxmlformats.org/officeDocument/2006/relationships/slide" Target="slides/slide5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pu.ru/node/68574" TargetMode="External"/><Relationship Id="rId3" Type="http://schemas.openxmlformats.org/officeDocument/2006/relationships/hyperlink" Target="https://www.ipu.ru/node/68575" TargetMode="External"/><Relationship Id="rId4" Type="http://schemas.openxmlformats.org/officeDocument/2006/relationships/hyperlink" Target="https://www.ipu.ru/node/68638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Внизу: Общее Собрание молодых ученых и специалистов ИПУ РАН.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0225753bee_13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0225753bee_13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6467a6af61e46c5a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6467a6af61e46c5a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fe05d9929f_1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fe05d9929f_1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fe05d9929f_1_5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fe05d9929f_1_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fe05d9929f_1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fe05d9929f_1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fe05d9929f_1_6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fe05d9929f_1_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fe05d9929f_1_6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fe05d9929f_1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fe05d9929f_1_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fe05d9929f_1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fe05d9929f_1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1fe05d9929f_1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fe05d9929f_1_5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fe05d9929f_1_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1f6dfab416_2_2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1f6dfab416_2_2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555555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Возможности СМУиС:</a:t>
            </a:r>
            <a:endParaRPr>
              <a:solidFill>
                <a:srgbClr val="555555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98450" lvl="0" marL="7493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55555"/>
              </a:buClr>
              <a:buSzPts val="1100"/>
              <a:buFont typeface="Trebuchet MS"/>
              <a:buChar char="●"/>
            </a:pPr>
            <a:r>
              <a:rPr lang="ru">
                <a:solidFill>
                  <a:srgbClr val="555555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Возможность </a:t>
            </a:r>
            <a:r>
              <a:rPr lang="ru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Trebuchet MS"/>
                <a:ea typeface="Trebuchet MS"/>
                <a:cs typeface="Trebuchet MS"/>
                <a:sym typeface="Trebuchet M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создания условий</a:t>
            </a:r>
            <a:r>
              <a:rPr lang="ru">
                <a:solidFill>
                  <a:srgbClr val="555555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 создания условий для получения, внедрения и популяризации научных результатов.</a:t>
            </a:r>
            <a:endParaRPr>
              <a:solidFill>
                <a:srgbClr val="555555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98450" lvl="0" marL="749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100"/>
              <a:buFont typeface="Trebuchet MS"/>
              <a:buChar char="●"/>
            </a:pPr>
            <a:r>
              <a:rPr lang="ru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Trebuchet MS"/>
                <a:ea typeface="Trebuchet MS"/>
                <a:cs typeface="Trebuchet MS"/>
                <a:sym typeface="Trebuchet M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Обучающая площадка</a:t>
            </a:r>
            <a:r>
              <a:rPr lang="ru">
                <a:solidFill>
                  <a:srgbClr val="555555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 для управления ресурсами.</a:t>
            </a:r>
            <a:endParaRPr>
              <a:solidFill>
                <a:srgbClr val="555555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98450" lvl="0" marL="749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100"/>
              <a:buFont typeface="Trebuchet MS"/>
              <a:buChar char="●"/>
            </a:pPr>
            <a:r>
              <a:rPr lang="ru">
                <a:solidFill>
                  <a:srgbClr val="555555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Возможности </a:t>
            </a:r>
            <a:r>
              <a:rPr lang="ru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Trebuchet MS"/>
                <a:ea typeface="Trebuchet MS"/>
                <a:cs typeface="Trebuchet MS"/>
                <a:sym typeface="Trebuchet M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поддерживать</a:t>
            </a:r>
            <a:r>
              <a:rPr lang="ru">
                <a:solidFill>
                  <a:srgbClr val="555555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 поддерживать свое тело, ум и творческое начало в отличной форме за счет ресурсов института.</a:t>
            </a:r>
            <a:endParaRPr>
              <a:solidFill>
                <a:srgbClr val="555555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3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fe05d9929f_1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fe05d9929f_1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fe05d9929f_1_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fe05d9929f_1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1f6dfab416_2_10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g11f6dfab416_2_10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11fa26ad8b8_8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11fa26ad8b8_8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fe05d9929f_1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fe05d9929f_1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0225753bee_13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20225753bee_13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fe05d9929f_1_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1fe05d9929f_1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fe05d9929f_1_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1fe05d9929f_1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1fe05d9929f_1_4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1fe05d9929f_1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fe05d9929f_1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1fe05d9929f_1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1fa26ad8b8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1fa26ad8b8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теперь давайте разберемся подробнее, для чего можно использовать эти прекрасные пространства и как реализовывать возможности СМУиС. Здесь выделены шесть направлений деятельности СМУиС.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Это CARE (от англ забота) - направление, деятельность которого нужна, чтобы закрывать наши базовые потребности.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Ивент - направление по организации и соорганизации мероприятий. Конкурсы, конференции, хакатоны - это все сюда.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Менторство - направление, позволяющее встраивать свои профессиональные навыки в систему обучения.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ИННОВАЦИИ - направление для формирования навыков работы с новыми инструментами, которые могут быть полезны для вашей основной деятельности.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АРТ - направление, нацеленное на реализацию творческого начала.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СПОРТ&amp;ИГРЫ - направление, нацеленное на поддержку ментального и физического тела в хорошем состоянии.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Теперь углубимся в детали, я поговорю о каждом направлении, что уже реализовано или запланировано к реализации на ближайшее время. А также мы заслушаем коллег, которые готовы заниматься их развитием.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1fe05d9929f_1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1fe05d9929f_1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fe05d9929f_1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1fe05d9929f_1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1fe05d9929f_1_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1fe05d9929f_1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11f6dfab416_3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11f6dfab416_3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20225753bee_1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20225753bee_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0225753bee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20225753bee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0225753bee_5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20225753bee_5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1f6dfab416_6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11f6dfab416_6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fe05d9929f_1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fe05d9929f_1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1fe05d9929f_1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1fe05d9929f_1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1f6dfab416_2_17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1f6dfab416_2_1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1fe05d9929f_1_5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1fe05d9929f_1_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fe05d9929f_1_5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fe05d9929f_1_5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fe05d9929f_1_5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1fe05d9929f_1_5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fe05d9929f_1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1fe05d9929f_1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0225753bee_3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20225753bee_3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fe05d9929f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1fe05d9929f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019b2315e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2019b2315e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11f6dfab416_3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11f6dfab416_3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1f6dfab416_2_19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11f6dfab416_2_19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1fe05d9929f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1fe05d9929f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fe05d9929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fe05d9929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теперь давайте разберемся подробнее, для чего можно использовать эти прекрасные пространства и как реализовывать возможности СМУиС. Здесь выделены шесть направлений деятельности СМУиС.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Это CARE (от англ забота) - направление, деятельность которого нужна, чтобы закрывать наши базовые потребности.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Ивент - направление по организации и соорганизации мероприятий. Конкурсы, конференции, хакатоны - это все сюда.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Менторство - направление, позволяющее встраивать свои профессиональные навыки в систему обучения.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ИННОВАЦИИ - направление для формирования навыков работы с новыми инструментами, которые могут быть полезны для вашей основной деятельности.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АРТ - направление, нацеленное на реализацию творческого начала.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СПОРТ&amp;ИГРЫ - направление, нацеленное на поддержку ментального и физического тела в хорошем состоянии.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Теперь углубимся в детали, я поговорю о каждом направлении, что уже реализовано или запланировано к реализации на ближайшее время. А также мы заслушаем коллег, которые готовы заниматься их развитием.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1f6dfab416_2_19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1f6dfab416_2_19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200ed154bb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200ed154bb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1fe05d9929f_1_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1fe05d9929f_1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1fe05d9929f_1_5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1fe05d9929f_1_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20225753bee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20225753bee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1fe05d9929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1fe05d9929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20225753bee_1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20225753bee_1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0225753bee_13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20225753bee_13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6467a6af61e46c5a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6467a6af61e46c5a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6467a6af61e46c5a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6467a6af61e46c5a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fe05d9929f_1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fe05d9929f_1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6467a6af61e46c5a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6467a6af61e46c5a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title"/>
          </p:nvPr>
        </p:nvSpPr>
        <p:spPr>
          <a:xfrm>
            <a:off x="1944694" y="468083"/>
            <a:ext cx="66837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4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4" name="Google Shape;84;p13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 rtl="0" algn="l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 rtl="0" algn="l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 rtl="0" algn="l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 rtl="0" algn="l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 rtl="0" algn="l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 rtl="0" algn="l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  <p:sp>
        <p:nvSpPr>
          <p:cNvPr id="85" name="Google Shape;85;p13"/>
          <p:cNvSpPr txBox="1"/>
          <p:nvPr>
            <p:ph idx="10" type="dt"/>
          </p:nvPr>
        </p:nvSpPr>
        <p:spPr>
          <a:xfrm>
            <a:off x="7771209" y="4597828"/>
            <a:ext cx="8598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6" name="Google Shape;86;p13"/>
          <p:cNvSpPr txBox="1"/>
          <p:nvPr>
            <p:ph idx="11" type="ftr"/>
          </p:nvPr>
        </p:nvSpPr>
        <p:spPr>
          <a:xfrm>
            <a:off x="1941909" y="4601856"/>
            <a:ext cx="571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7" name="Google Shape;87;p13"/>
          <p:cNvSpPr/>
          <p:nvPr/>
        </p:nvSpPr>
        <p:spPr>
          <a:xfrm flipH="1" rot="10800000">
            <a:off x="-3142" y="535779"/>
            <a:ext cx="1191397" cy="380475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3"/>
          <p:cNvSpPr txBox="1"/>
          <p:nvPr>
            <p:ph idx="12" type="sldNum"/>
          </p:nvPr>
        </p:nvSpPr>
        <p:spPr>
          <a:xfrm>
            <a:off x="398859" y="590837"/>
            <a:ext cx="58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5" name="Google Shape;95;p15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6" name="Google Shape;96;p15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7" name="Google Shape;9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0" name="Google Shape;100;p16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01" name="Google Shape;101;p16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2" name="Google Shape;10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6" name="Google Shape;106;p17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07" name="Google Shape;107;p17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" name="Google Shape;108;p17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9" name="Google Shape;10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8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3" name="Google Shape;113;p18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4" name="Google Shape;114;p18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5" name="Google Shape;11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9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9" name="Google Shape;11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0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" name="Google Shape;123;p20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24" name="Google Shape;12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7" name="Google Shape;12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2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1" name="Google Shape;131;p22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2" name="Google Shape;132;p22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3" name="Google Shape;13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137" name="Google Shape;13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" name="Google Shape;140;p24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1" name="Google Shape;14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1944694" y="468083"/>
            <a:ext cx="66837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14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1941909" y="1600200"/>
            <a:ext cx="6686700" cy="28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 rtl="0" algn="l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 rtl="0" algn="l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 rtl="0" algn="l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 rtl="0" algn="l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 rtl="0" algn="l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 rtl="0" algn="l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  <p:sp>
        <p:nvSpPr>
          <p:cNvPr id="147" name="Google Shape;147;p26"/>
          <p:cNvSpPr txBox="1"/>
          <p:nvPr>
            <p:ph idx="10" type="dt"/>
          </p:nvPr>
        </p:nvSpPr>
        <p:spPr>
          <a:xfrm>
            <a:off x="7771209" y="4597828"/>
            <a:ext cx="8598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8" name="Google Shape;148;p26"/>
          <p:cNvSpPr txBox="1"/>
          <p:nvPr>
            <p:ph idx="11" type="ftr"/>
          </p:nvPr>
        </p:nvSpPr>
        <p:spPr>
          <a:xfrm>
            <a:off x="1941909" y="4601856"/>
            <a:ext cx="571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9" name="Google Shape;149;p26"/>
          <p:cNvSpPr/>
          <p:nvPr/>
        </p:nvSpPr>
        <p:spPr>
          <a:xfrm flipH="1" rot="10800000">
            <a:off x="-3142" y="535779"/>
            <a:ext cx="1191397" cy="380475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6"/>
          <p:cNvSpPr txBox="1"/>
          <p:nvPr>
            <p:ph idx="12" type="sldNum"/>
          </p:nvPr>
        </p:nvSpPr>
        <p:spPr>
          <a:xfrm>
            <a:off x="398859" y="590837"/>
            <a:ext cx="584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OBJECT_1">
    <p:bg>
      <p:bgPr>
        <a:solidFill>
          <a:schemeClr val="lt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/>
          <p:nvPr/>
        </p:nvSpPr>
        <p:spPr>
          <a:xfrm>
            <a:off x="6028241" y="4852612"/>
            <a:ext cx="85604" cy="45338"/>
          </a:xfrm>
          <a:custGeom>
            <a:rect b="b" l="l" r="r" t="t"/>
            <a:pathLst>
              <a:path extrusionOk="0" h="30479" w="43180">
                <a:moveTo>
                  <a:pt x="0" y="30366"/>
                </a:moveTo>
                <a:lnTo>
                  <a:pt x="43019" y="30366"/>
                </a:lnTo>
                <a:lnTo>
                  <a:pt x="43019" y="0"/>
                </a:lnTo>
                <a:lnTo>
                  <a:pt x="0" y="0"/>
                </a:lnTo>
                <a:lnTo>
                  <a:pt x="0" y="30366"/>
                </a:lnTo>
                <a:close/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53" name="Google Shape;153;p27"/>
          <p:cNvSpPr/>
          <p:nvPr/>
        </p:nvSpPr>
        <p:spPr>
          <a:xfrm>
            <a:off x="5870321" y="4846723"/>
            <a:ext cx="50356" cy="56579"/>
          </a:xfrm>
          <a:custGeom>
            <a:rect b="b" l="l" r="r" t="t"/>
            <a:pathLst>
              <a:path extrusionOk="0" h="38100" w="254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</a:pathLst>
          </a:custGeom>
          <a:solidFill>
            <a:srgbClr val="D6D6E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54" name="Google Shape;154;p27"/>
          <p:cNvSpPr/>
          <p:nvPr/>
        </p:nvSpPr>
        <p:spPr>
          <a:xfrm>
            <a:off x="6222988" y="4846723"/>
            <a:ext cx="50356" cy="56579"/>
          </a:xfrm>
          <a:custGeom>
            <a:rect b="b" l="l" r="r" t="t"/>
            <a:pathLst>
              <a:path extrusionOk="0" h="38100" w="25400">
                <a:moveTo>
                  <a:pt x="0" y="0"/>
                </a:moveTo>
                <a:lnTo>
                  <a:pt x="0" y="38100"/>
                </a:lnTo>
                <a:lnTo>
                  <a:pt x="2540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D6D6E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55" name="Google Shape;155;p27"/>
          <p:cNvSpPr/>
          <p:nvPr/>
        </p:nvSpPr>
        <p:spPr>
          <a:xfrm>
            <a:off x="6544935" y="4837286"/>
            <a:ext cx="127148" cy="75438"/>
          </a:xfrm>
          <a:custGeom>
            <a:rect b="b" l="l" r="r" t="t"/>
            <a:pathLst>
              <a:path extrusionOk="0" h="50800" w="64135">
                <a:moveTo>
                  <a:pt x="0" y="50800"/>
                </a:moveTo>
                <a:lnTo>
                  <a:pt x="43019" y="50800"/>
                </a:lnTo>
                <a:lnTo>
                  <a:pt x="43019" y="20434"/>
                </a:lnTo>
                <a:lnTo>
                  <a:pt x="0" y="20434"/>
                </a:lnTo>
                <a:lnTo>
                  <a:pt x="0" y="50800"/>
                </a:lnTo>
                <a:close/>
              </a:path>
              <a:path extrusionOk="0" h="50800" w="64135">
                <a:moveTo>
                  <a:pt x="10491" y="20320"/>
                </a:moveTo>
                <a:lnTo>
                  <a:pt x="10491" y="10160"/>
                </a:lnTo>
                <a:lnTo>
                  <a:pt x="53672" y="10160"/>
                </a:lnTo>
                <a:lnTo>
                  <a:pt x="53672" y="40640"/>
                </a:lnTo>
                <a:lnTo>
                  <a:pt x="43512" y="40640"/>
                </a:lnTo>
              </a:path>
              <a:path extrusionOk="0" h="50800" w="64135">
                <a:moveTo>
                  <a:pt x="20652" y="10160"/>
                </a:moveTo>
                <a:lnTo>
                  <a:pt x="20652" y="0"/>
                </a:lnTo>
                <a:lnTo>
                  <a:pt x="63832" y="0"/>
                </a:lnTo>
                <a:lnTo>
                  <a:pt x="63832" y="30480"/>
                </a:lnTo>
                <a:lnTo>
                  <a:pt x="53672" y="30480"/>
                </a:lnTo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56" name="Google Shape;156;p27"/>
          <p:cNvSpPr/>
          <p:nvPr/>
        </p:nvSpPr>
        <p:spPr>
          <a:xfrm>
            <a:off x="6419641" y="4846723"/>
            <a:ext cx="402844" cy="56579"/>
          </a:xfrm>
          <a:custGeom>
            <a:rect b="b" l="l" r="r" t="t"/>
            <a:pathLst>
              <a:path extrusionOk="0" h="38100" w="2032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extrusionOk="0" h="38100" w="2032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D6D6E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57" name="Google Shape;157;p27"/>
          <p:cNvSpPr/>
          <p:nvPr/>
        </p:nvSpPr>
        <p:spPr>
          <a:xfrm>
            <a:off x="7145294" y="4856161"/>
            <a:ext cx="75533" cy="0"/>
          </a:xfrm>
          <a:custGeom>
            <a:rect b="b" l="l" r="r" t="t"/>
            <a:pathLst>
              <a:path extrusionOk="0" h="120000"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58" name="Google Shape;158;p27"/>
          <p:cNvSpPr/>
          <p:nvPr/>
        </p:nvSpPr>
        <p:spPr>
          <a:xfrm>
            <a:off x="6968961" y="4846723"/>
            <a:ext cx="402844" cy="56579"/>
          </a:xfrm>
          <a:custGeom>
            <a:rect b="b" l="l" r="r" t="t"/>
            <a:pathLst>
              <a:path extrusionOk="0" h="38100" w="2032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extrusionOk="0" h="38100" w="2032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D6D6E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59" name="Google Shape;159;p27"/>
          <p:cNvSpPr/>
          <p:nvPr/>
        </p:nvSpPr>
        <p:spPr>
          <a:xfrm>
            <a:off x="7120104" y="4837286"/>
            <a:ext cx="100711" cy="75438"/>
          </a:xfrm>
          <a:custGeom>
            <a:rect b="b" l="l" r="r" t="t"/>
            <a:pathLst>
              <a:path extrusionOk="0" h="50800" w="50800">
                <a:moveTo>
                  <a:pt x="0" y="0"/>
                </a:moveTo>
                <a:lnTo>
                  <a:pt x="38100" y="0"/>
                </a:lnTo>
              </a:path>
              <a:path extrusionOk="0" h="50800" w="50800">
                <a:moveTo>
                  <a:pt x="12700" y="25400"/>
                </a:moveTo>
                <a:lnTo>
                  <a:pt x="50800" y="25400"/>
                </a:lnTo>
              </a:path>
              <a:path extrusionOk="0" h="50800" w="50800">
                <a:moveTo>
                  <a:pt x="0" y="38100"/>
                </a:moveTo>
                <a:lnTo>
                  <a:pt x="38100" y="38100"/>
                </a:lnTo>
              </a:path>
              <a:path extrusionOk="0" h="50800" w="50800">
                <a:moveTo>
                  <a:pt x="12700" y="50800"/>
                </a:moveTo>
                <a:lnTo>
                  <a:pt x="50800" y="50800"/>
                </a:lnTo>
              </a:path>
            </a:pathLst>
          </a:custGeom>
          <a:noFill/>
          <a:ln cap="flat" cmpd="sng" w="9525">
            <a:solidFill>
              <a:srgbClr val="D6D6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60" name="Google Shape;160;p27"/>
          <p:cNvSpPr/>
          <p:nvPr/>
        </p:nvSpPr>
        <p:spPr>
          <a:xfrm>
            <a:off x="7669398" y="4837286"/>
            <a:ext cx="100711" cy="37719"/>
          </a:xfrm>
          <a:custGeom>
            <a:rect b="b" l="l" r="r" t="t"/>
            <a:pathLst>
              <a:path extrusionOk="0" h="25400" w="50800">
                <a:moveTo>
                  <a:pt x="0" y="0"/>
                </a:moveTo>
                <a:lnTo>
                  <a:pt x="38100" y="0"/>
                </a:lnTo>
              </a:path>
              <a:path extrusionOk="0" h="25400" w="50800">
                <a:moveTo>
                  <a:pt x="12700" y="12700"/>
                </a:moveTo>
                <a:lnTo>
                  <a:pt x="50800" y="12700"/>
                </a:lnTo>
              </a:path>
              <a:path extrusionOk="0" h="25400" w="50800">
                <a:moveTo>
                  <a:pt x="12700" y="25400"/>
                </a:moveTo>
                <a:lnTo>
                  <a:pt x="50800" y="25400"/>
                </a:lnTo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61" name="Google Shape;161;p27"/>
          <p:cNvSpPr/>
          <p:nvPr/>
        </p:nvSpPr>
        <p:spPr>
          <a:xfrm>
            <a:off x="7518258" y="4846723"/>
            <a:ext cx="402844" cy="56579"/>
          </a:xfrm>
          <a:custGeom>
            <a:rect b="b" l="l" r="r" t="t"/>
            <a:pathLst>
              <a:path extrusionOk="0" h="38100" w="2032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extrusionOk="0" h="38100" w="2032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D6D6E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62" name="Google Shape;162;p27"/>
          <p:cNvSpPr/>
          <p:nvPr/>
        </p:nvSpPr>
        <p:spPr>
          <a:xfrm>
            <a:off x="7669398" y="4893912"/>
            <a:ext cx="100711" cy="18860"/>
          </a:xfrm>
          <a:custGeom>
            <a:rect b="b" l="l" r="r" t="t"/>
            <a:pathLst>
              <a:path extrusionOk="0" h="12700" w="50800">
                <a:moveTo>
                  <a:pt x="0" y="0"/>
                </a:moveTo>
                <a:lnTo>
                  <a:pt x="38100" y="0"/>
                </a:lnTo>
              </a:path>
              <a:path extrusionOk="0" h="12700" w="50800">
                <a:moveTo>
                  <a:pt x="12700" y="12699"/>
                </a:moveTo>
                <a:lnTo>
                  <a:pt x="50800" y="12699"/>
                </a:lnTo>
              </a:path>
            </a:pathLst>
          </a:custGeom>
          <a:noFill/>
          <a:ln cap="flat" cmpd="sng" w="9525">
            <a:solidFill>
              <a:srgbClr val="D6D6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63" name="Google Shape;163;p27"/>
          <p:cNvSpPr/>
          <p:nvPr/>
        </p:nvSpPr>
        <p:spPr>
          <a:xfrm>
            <a:off x="8218719" y="4837286"/>
            <a:ext cx="100711" cy="75438"/>
          </a:xfrm>
          <a:custGeom>
            <a:rect b="b" l="l" r="r" t="t"/>
            <a:pathLst>
              <a:path extrusionOk="0" h="50800" w="50800">
                <a:moveTo>
                  <a:pt x="0" y="0"/>
                </a:moveTo>
                <a:lnTo>
                  <a:pt x="38100" y="0"/>
                </a:lnTo>
              </a:path>
              <a:path extrusionOk="0" h="50800" w="50800">
                <a:moveTo>
                  <a:pt x="12700" y="12700"/>
                </a:moveTo>
                <a:lnTo>
                  <a:pt x="50800" y="12700"/>
                </a:lnTo>
              </a:path>
              <a:path extrusionOk="0" h="50800" w="50800">
                <a:moveTo>
                  <a:pt x="12700" y="25400"/>
                </a:moveTo>
                <a:lnTo>
                  <a:pt x="50800" y="25400"/>
                </a:lnTo>
              </a:path>
              <a:path extrusionOk="0" h="50800" w="50800">
                <a:moveTo>
                  <a:pt x="0" y="38100"/>
                </a:moveTo>
                <a:lnTo>
                  <a:pt x="38100" y="38100"/>
                </a:lnTo>
              </a:path>
              <a:path extrusionOk="0" h="50800" w="50800">
                <a:moveTo>
                  <a:pt x="12700" y="50800"/>
                </a:moveTo>
                <a:lnTo>
                  <a:pt x="50800" y="50800"/>
                </a:lnTo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64" name="Google Shape;164;p27"/>
          <p:cNvSpPr/>
          <p:nvPr/>
        </p:nvSpPr>
        <p:spPr>
          <a:xfrm>
            <a:off x="8828495" y="4882586"/>
            <a:ext cx="40284" cy="30175"/>
          </a:xfrm>
          <a:custGeom>
            <a:rect b="b" l="l" r="r" t="t"/>
            <a:pathLst>
              <a:path extrusionOk="0" h="20320" w="20320">
                <a:moveTo>
                  <a:pt x="0" y="0"/>
                </a:moveTo>
                <a:lnTo>
                  <a:pt x="20320" y="20320"/>
                </a:lnTo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65" name="Google Shape;165;p27"/>
          <p:cNvSpPr/>
          <p:nvPr/>
        </p:nvSpPr>
        <p:spPr>
          <a:xfrm>
            <a:off x="8774815" y="4843208"/>
            <a:ext cx="60425" cy="45338"/>
          </a:xfrm>
          <a:custGeom>
            <a:rect b="b" l="l" r="r" t="t"/>
            <a:pathLst>
              <a:path extrusionOk="0" h="30479" w="30479">
                <a:moveTo>
                  <a:pt x="30366" y="15183"/>
                </a:moveTo>
                <a:lnTo>
                  <a:pt x="30366" y="6797"/>
                </a:lnTo>
                <a:lnTo>
                  <a:pt x="23568" y="0"/>
                </a:lnTo>
                <a:lnTo>
                  <a:pt x="15183" y="0"/>
                </a:lnTo>
                <a:lnTo>
                  <a:pt x="6797" y="0"/>
                </a:lnTo>
                <a:lnTo>
                  <a:pt x="0" y="6797"/>
                </a:lnTo>
                <a:lnTo>
                  <a:pt x="0" y="15183"/>
                </a:lnTo>
                <a:lnTo>
                  <a:pt x="0" y="23568"/>
                </a:lnTo>
                <a:lnTo>
                  <a:pt x="6797" y="30366"/>
                </a:lnTo>
                <a:lnTo>
                  <a:pt x="15183" y="30366"/>
                </a:lnTo>
                <a:lnTo>
                  <a:pt x="23568" y="30366"/>
                </a:lnTo>
                <a:lnTo>
                  <a:pt x="30366" y="23568"/>
                </a:lnTo>
                <a:lnTo>
                  <a:pt x="30366" y="15183"/>
                </a:lnTo>
                <a:close/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66" name="Google Shape;166;p27"/>
          <p:cNvSpPr/>
          <p:nvPr/>
        </p:nvSpPr>
        <p:spPr>
          <a:xfrm>
            <a:off x="8586668" y="4837286"/>
            <a:ext cx="463269" cy="75438"/>
          </a:xfrm>
          <a:custGeom>
            <a:rect b="b" l="l" r="r" t="t"/>
            <a:pathLst>
              <a:path extrusionOk="0" h="50800" w="233679">
                <a:moveTo>
                  <a:pt x="40640" y="50800"/>
                </a:moveTo>
                <a:lnTo>
                  <a:pt x="50400" y="48796"/>
                </a:lnTo>
                <a:lnTo>
                  <a:pt x="58488" y="43339"/>
                </a:lnTo>
                <a:lnTo>
                  <a:pt x="64002" y="35262"/>
                </a:lnTo>
                <a:lnTo>
                  <a:pt x="66040" y="25400"/>
                </a:lnTo>
                <a:lnTo>
                  <a:pt x="64036" y="15537"/>
                </a:lnTo>
                <a:lnTo>
                  <a:pt x="58579" y="7461"/>
                </a:lnTo>
                <a:lnTo>
                  <a:pt x="50502" y="2004"/>
                </a:lnTo>
                <a:lnTo>
                  <a:pt x="40640" y="0"/>
                </a:lnTo>
                <a:lnTo>
                  <a:pt x="30778" y="2004"/>
                </a:lnTo>
                <a:lnTo>
                  <a:pt x="22701" y="7461"/>
                </a:lnTo>
                <a:lnTo>
                  <a:pt x="17244" y="15537"/>
                </a:lnTo>
                <a:lnTo>
                  <a:pt x="15240" y="25400"/>
                </a:lnTo>
              </a:path>
              <a:path extrusionOk="0" h="50800" w="233679">
                <a:moveTo>
                  <a:pt x="30480" y="17780"/>
                </a:moveTo>
                <a:lnTo>
                  <a:pt x="15240" y="30480"/>
                </a:lnTo>
                <a:lnTo>
                  <a:pt x="0" y="17780"/>
                </a:lnTo>
              </a:path>
              <a:path extrusionOk="0" h="50800" w="233679">
                <a:moveTo>
                  <a:pt x="193042" y="50800"/>
                </a:moveTo>
                <a:lnTo>
                  <a:pt x="183179" y="48796"/>
                </a:lnTo>
                <a:lnTo>
                  <a:pt x="175103" y="43339"/>
                </a:lnTo>
                <a:lnTo>
                  <a:pt x="169646" y="35262"/>
                </a:lnTo>
                <a:lnTo>
                  <a:pt x="167642" y="25400"/>
                </a:lnTo>
                <a:lnTo>
                  <a:pt x="169646" y="15537"/>
                </a:lnTo>
                <a:lnTo>
                  <a:pt x="175103" y="7461"/>
                </a:lnTo>
                <a:lnTo>
                  <a:pt x="183179" y="2004"/>
                </a:lnTo>
                <a:lnTo>
                  <a:pt x="193042" y="0"/>
                </a:lnTo>
                <a:lnTo>
                  <a:pt x="202904" y="2004"/>
                </a:lnTo>
                <a:lnTo>
                  <a:pt x="210981" y="7461"/>
                </a:lnTo>
                <a:lnTo>
                  <a:pt x="216438" y="15537"/>
                </a:lnTo>
                <a:lnTo>
                  <a:pt x="218442" y="25400"/>
                </a:lnTo>
              </a:path>
              <a:path extrusionOk="0" h="50800" w="233679">
                <a:moveTo>
                  <a:pt x="233682" y="17780"/>
                </a:moveTo>
                <a:lnTo>
                  <a:pt x="218442" y="30480"/>
                </a:lnTo>
                <a:lnTo>
                  <a:pt x="203202" y="17780"/>
                </a:lnTo>
              </a:path>
            </a:pathLst>
          </a:custGeom>
          <a:noFill/>
          <a:ln cap="flat" cmpd="sng" w="9525">
            <a:solidFill>
              <a:srgbClr val="ADA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67" name="Google Shape;167;p27"/>
          <p:cNvSpPr/>
          <p:nvPr/>
        </p:nvSpPr>
        <p:spPr>
          <a:xfrm>
            <a:off x="0" y="0"/>
            <a:ext cx="4568503" cy="201797"/>
          </a:xfrm>
          <a:custGeom>
            <a:rect b="b" l="l" r="r" t="t"/>
            <a:pathLst>
              <a:path extrusionOk="0" h="135890" w="2304415">
                <a:moveTo>
                  <a:pt x="2303995" y="0"/>
                </a:moveTo>
                <a:lnTo>
                  <a:pt x="0" y="0"/>
                </a:lnTo>
                <a:lnTo>
                  <a:pt x="0" y="135610"/>
                </a:lnTo>
                <a:lnTo>
                  <a:pt x="2303995" y="135610"/>
                </a:lnTo>
                <a:lnTo>
                  <a:pt x="2303995" y="0"/>
                </a:lnTo>
                <a:close/>
              </a:path>
            </a:pathLst>
          </a:custGeom>
          <a:solidFill>
            <a:srgbClr val="4747B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68" name="Google Shape;168;p27"/>
          <p:cNvSpPr/>
          <p:nvPr/>
        </p:nvSpPr>
        <p:spPr>
          <a:xfrm>
            <a:off x="4569907" y="0"/>
            <a:ext cx="4568503" cy="201797"/>
          </a:xfrm>
          <a:custGeom>
            <a:rect b="b" l="l" r="r" t="t"/>
            <a:pathLst>
              <a:path extrusionOk="0" h="135890" w="2304415">
                <a:moveTo>
                  <a:pt x="2303995" y="0"/>
                </a:moveTo>
                <a:lnTo>
                  <a:pt x="0" y="0"/>
                </a:lnTo>
                <a:lnTo>
                  <a:pt x="0" y="135610"/>
                </a:lnTo>
                <a:lnTo>
                  <a:pt x="2303995" y="135610"/>
                </a:lnTo>
                <a:lnTo>
                  <a:pt x="2303995" y="0"/>
                </a:lnTo>
                <a:close/>
              </a:path>
            </a:pathLst>
          </a:custGeom>
          <a:solidFill>
            <a:srgbClr val="ADADE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169" name="Google Shape;169;p27"/>
          <p:cNvSpPr txBox="1"/>
          <p:nvPr>
            <p:ph type="title"/>
          </p:nvPr>
        </p:nvSpPr>
        <p:spPr>
          <a:xfrm>
            <a:off x="0" y="201549"/>
            <a:ext cx="91440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300">
                <a:solidFill>
                  <a:srgbClr val="3333B2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0" name="Google Shape;170;p27"/>
          <p:cNvSpPr txBox="1"/>
          <p:nvPr>
            <p:ph idx="11" type="ftr"/>
          </p:nvPr>
        </p:nvSpPr>
        <p:spPr>
          <a:xfrm>
            <a:off x="3108960" y="4783454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7"/>
          <p:cNvSpPr txBox="1"/>
          <p:nvPr>
            <p:ph idx="10" type="dt"/>
          </p:nvPr>
        </p:nvSpPr>
        <p:spPr>
          <a:xfrm>
            <a:off x="7374924" y="4985214"/>
            <a:ext cx="893100" cy="1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7"/>
          <p:cNvSpPr txBox="1"/>
          <p:nvPr>
            <p:ph idx="12" type="sldNum"/>
          </p:nvPr>
        </p:nvSpPr>
        <p:spPr>
          <a:xfrm>
            <a:off x="8597230" y="4985214"/>
            <a:ext cx="438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0" lvl="1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indent="0" lvl="2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0" lvl="3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0" lvl="4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0" lvl="5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0" lvl="6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0" lvl="7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0" lvl="8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indent="0" lvl="0" marL="6350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/>
              <a:t> / 4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/>
          <p:nvPr>
            <p:ph type="title"/>
          </p:nvPr>
        </p:nvSpPr>
        <p:spPr>
          <a:xfrm>
            <a:off x="0" y="201549"/>
            <a:ext cx="91440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300">
                <a:solidFill>
                  <a:srgbClr val="3333B2"/>
                </a:solidFill>
                <a:latin typeface="Century"/>
                <a:ea typeface="Century"/>
                <a:cs typeface="Century"/>
                <a:sym typeface="Centur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5" name="Google Shape;175;p28"/>
          <p:cNvSpPr txBox="1"/>
          <p:nvPr>
            <p:ph idx="1" type="body"/>
          </p:nvPr>
        </p:nvSpPr>
        <p:spPr>
          <a:xfrm>
            <a:off x="457200" y="1183004"/>
            <a:ext cx="82296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-228600" lvl="1" marL="914400" rtl="0" algn="l">
              <a:spcBef>
                <a:spcPts val="120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rtl="0" algn="l">
              <a:spcBef>
                <a:spcPts val="120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rtl="0" algn="l">
              <a:spcBef>
                <a:spcPts val="120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rtl="0" algn="l">
              <a:spcBef>
                <a:spcPts val="120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rtl="0" algn="l">
              <a:spcBef>
                <a:spcPts val="120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rtl="0" algn="l">
              <a:spcBef>
                <a:spcPts val="120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rtl="0" algn="l">
              <a:spcBef>
                <a:spcPts val="120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rtl="0" algn="l">
              <a:spcBef>
                <a:spcPts val="1200"/>
              </a:spcBef>
              <a:spcAft>
                <a:spcPts val="120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p28"/>
          <p:cNvSpPr txBox="1"/>
          <p:nvPr>
            <p:ph idx="11" type="ftr"/>
          </p:nvPr>
        </p:nvSpPr>
        <p:spPr>
          <a:xfrm>
            <a:off x="3108960" y="4783454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8"/>
          <p:cNvSpPr txBox="1"/>
          <p:nvPr>
            <p:ph idx="10" type="dt"/>
          </p:nvPr>
        </p:nvSpPr>
        <p:spPr>
          <a:xfrm>
            <a:off x="7374924" y="4985214"/>
            <a:ext cx="893100" cy="1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28"/>
          <p:cNvSpPr txBox="1"/>
          <p:nvPr>
            <p:ph idx="12" type="sldNum"/>
          </p:nvPr>
        </p:nvSpPr>
        <p:spPr>
          <a:xfrm>
            <a:off x="8597230" y="4985214"/>
            <a:ext cx="438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0" lvl="1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indent="0" lvl="2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0" lvl="3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0" lvl="4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0" lvl="5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0" lvl="6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0" lvl="7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0" lvl="8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indent="0" lvl="0" marL="6350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/>
              <a:t> / 4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>
            <p:ph idx="11" type="ftr"/>
          </p:nvPr>
        </p:nvSpPr>
        <p:spPr>
          <a:xfrm>
            <a:off x="3108960" y="4783454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9"/>
          <p:cNvSpPr txBox="1"/>
          <p:nvPr>
            <p:ph idx="10" type="dt"/>
          </p:nvPr>
        </p:nvSpPr>
        <p:spPr>
          <a:xfrm>
            <a:off x="7374924" y="4985214"/>
            <a:ext cx="893100" cy="1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29"/>
          <p:cNvSpPr txBox="1"/>
          <p:nvPr>
            <p:ph idx="12" type="sldNum"/>
          </p:nvPr>
        </p:nvSpPr>
        <p:spPr>
          <a:xfrm>
            <a:off x="8597230" y="4985214"/>
            <a:ext cx="438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0" lvl="1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indent="0" lvl="2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0" lvl="3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0" lvl="4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0" lvl="5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0" lvl="6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0" lvl="7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0" lvl="8" marL="63500" rtl="0">
              <a:lnSpc>
                <a:spcPct val="119090"/>
              </a:lnSpc>
              <a:spcBef>
                <a:spcPts val="0"/>
              </a:spcBef>
              <a:buNone/>
              <a:defRPr b="0" i="0" sz="1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indent="0" lvl="0" marL="6350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r>
              <a:rPr lang="ru"/>
              <a:t> / 4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9" name="Google Shape;189;p3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90" name="Google Shape;19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3" name="Google Shape;19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6" name="Google Shape;196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7" name="Google Shape;197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0" name="Google Shape;200;p3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1" name="Google Shape;201;p3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2" name="Google Shape;20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5" name="Google Shape;20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8" name="Google Shape;208;p3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9" name="Google Shape;20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12" name="Google Shape;212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16" name="Google Shape;216;p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17" name="Google Shape;217;p3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8" name="Google Shape;218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21" name="Google Shape;22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4" name="Google Shape;224;p4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5" name="Google Shape;225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91" name="Google Shape;9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2" name="Google Shape;9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5" name="Google Shape;185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6" name="Google Shape;18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5" Type="http://schemas.openxmlformats.org/officeDocument/2006/relationships/image" Target="../media/image79.png"/><Relationship Id="rId6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4.png"/><Relationship Id="rId6" Type="http://schemas.openxmlformats.org/officeDocument/2006/relationships/image" Target="../media/image86.png"/><Relationship Id="rId7" Type="http://schemas.openxmlformats.org/officeDocument/2006/relationships/image" Target="../media/image39.jpg"/><Relationship Id="rId8" Type="http://schemas.openxmlformats.org/officeDocument/2006/relationships/image" Target="../media/image9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png"/><Relationship Id="rId4" Type="http://schemas.openxmlformats.org/officeDocument/2006/relationships/image" Target="../media/image82.png"/><Relationship Id="rId9" Type="http://schemas.openxmlformats.org/officeDocument/2006/relationships/image" Target="../media/image65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75.png"/><Relationship Id="rId8" Type="http://schemas.openxmlformats.org/officeDocument/2006/relationships/image" Target="../media/image3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png"/><Relationship Id="rId4" Type="http://schemas.openxmlformats.org/officeDocument/2006/relationships/image" Target="../media/image30.jpg"/><Relationship Id="rId5" Type="http://schemas.openxmlformats.org/officeDocument/2006/relationships/image" Target="../media/image28.jpg"/><Relationship Id="rId6" Type="http://schemas.openxmlformats.org/officeDocument/2006/relationships/image" Target="../media/image128.png"/><Relationship Id="rId7" Type="http://schemas.openxmlformats.org/officeDocument/2006/relationships/image" Target="../media/image34.png"/><Relationship Id="rId8" Type="http://schemas.openxmlformats.org/officeDocument/2006/relationships/image" Target="../media/image42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9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Relationship Id="rId5" Type="http://schemas.openxmlformats.org/officeDocument/2006/relationships/image" Target="../media/image38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9" Type="http://schemas.openxmlformats.org/officeDocument/2006/relationships/image" Target="../media/image127.png"/><Relationship Id="rId5" Type="http://schemas.openxmlformats.org/officeDocument/2006/relationships/image" Target="../media/image52.png"/><Relationship Id="rId6" Type="http://schemas.openxmlformats.org/officeDocument/2006/relationships/image" Target="../media/image126.png"/><Relationship Id="rId7" Type="http://schemas.openxmlformats.org/officeDocument/2006/relationships/image" Target="../media/image123.png"/><Relationship Id="rId8" Type="http://schemas.openxmlformats.org/officeDocument/2006/relationships/image" Target="../media/image1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jpg"/><Relationship Id="rId4" Type="http://schemas.openxmlformats.org/officeDocument/2006/relationships/image" Target="../media/image1.jpg"/><Relationship Id="rId5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jpg"/><Relationship Id="rId4" Type="http://schemas.openxmlformats.org/officeDocument/2006/relationships/hyperlink" Target="mailto:ivan.galyaev@yandex.ru" TargetMode="External"/><Relationship Id="rId5" Type="http://schemas.openxmlformats.org/officeDocument/2006/relationships/image" Target="../media/image5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9.jpg"/><Relationship Id="rId4" Type="http://schemas.openxmlformats.org/officeDocument/2006/relationships/hyperlink" Target="mailto:kos@ipu.ru" TargetMode="External"/><Relationship Id="rId5" Type="http://schemas.openxmlformats.org/officeDocument/2006/relationships/image" Target="../media/image60.jpg"/><Relationship Id="rId6" Type="http://schemas.openxmlformats.org/officeDocument/2006/relationships/image" Target="../media/image61.png"/><Relationship Id="rId7" Type="http://schemas.openxmlformats.org/officeDocument/2006/relationships/image" Target="../media/image6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6.jpg"/><Relationship Id="rId4" Type="http://schemas.openxmlformats.org/officeDocument/2006/relationships/image" Target="../media/image6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hyperlink" Target="mailto:amkotyukov@mail.ru" TargetMode="External"/><Relationship Id="rId4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hyperlink" Target="mailto:amkotyukov@mail.ru" TargetMode="External"/><Relationship Id="rId4" Type="http://schemas.openxmlformats.org/officeDocument/2006/relationships/image" Target="../media/image7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4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3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5.jpg"/><Relationship Id="rId4" Type="http://schemas.openxmlformats.org/officeDocument/2006/relationships/hyperlink" Target="mailto:kozitsin.ivan@mail.ru" TargetMode="External"/><Relationship Id="rId5" Type="http://schemas.openxmlformats.org/officeDocument/2006/relationships/image" Target="../media/image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4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png"/><Relationship Id="rId10" Type="http://schemas.openxmlformats.org/officeDocument/2006/relationships/image" Target="../media/image2.png"/><Relationship Id="rId12" Type="http://schemas.openxmlformats.org/officeDocument/2006/relationships/image" Target="../media/image11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Relationship Id="rId4" Type="http://schemas.openxmlformats.org/officeDocument/2006/relationships/image" Target="../media/image8.jpg"/><Relationship Id="rId9" Type="http://schemas.openxmlformats.org/officeDocument/2006/relationships/image" Target="../media/image36.jp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19.png"/><Relationship Id="rId8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7.jpg"/><Relationship Id="rId4" Type="http://schemas.openxmlformats.org/officeDocument/2006/relationships/hyperlink" Target="mailto:dvshatov@gmail.ru" TargetMode="External"/><Relationship Id="rId5" Type="http://schemas.openxmlformats.org/officeDocument/2006/relationships/image" Target="../media/image85.jpg"/><Relationship Id="rId6" Type="http://schemas.openxmlformats.org/officeDocument/2006/relationships/image" Target="../media/image80.jpg"/><Relationship Id="rId7" Type="http://schemas.openxmlformats.org/officeDocument/2006/relationships/image" Target="../media/image8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21.jpg"/><Relationship Id="rId4" Type="http://schemas.openxmlformats.org/officeDocument/2006/relationships/image" Target="../media/image119.jpg"/><Relationship Id="rId5" Type="http://schemas.openxmlformats.org/officeDocument/2006/relationships/image" Target="../media/image8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hyperlink" Target="mailto:shiroky.aa@yandex.ru" TargetMode="External"/><Relationship Id="rId4" Type="http://schemas.openxmlformats.org/officeDocument/2006/relationships/image" Target="../media/image87.png"/><Relationship Id="rId5" Type="http://schemas.openxmlformats.org/officeDocument/2006/relationships/image" Target="../media/image90.png"/><Relationship Id="rId6" Type="http://schemas.openxmlformats.org/officeDocument/2006/relationships/image" Target="../media/image1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7.png"/><Relationship Id="rId4" Type="http://schemas.openxmlformats.org/officeDocument/2006/relationships/image" Target="../media/image11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hyperlink" Target="mailto:a.rey@ipu.ru" TargetMode="External"/><Relationship Id="rId4" Type="http://schemas.openxmlformats.org/officeDocument/2006/relationships/image" Target="../media/image1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hyperlink" Target="mailto:ilyapetrov22@mail.ru" TargetMode="External"/><Relationship Id="rId4" Type="http://schemas.openxmlformats.org/officeDocument/2006/relationships/hyperlink" Target="mailto:noc-ipu@yandex.ru" TargetMode="External"/><Relationship Id="rId5" Type="http://schemas.openxmlformats.org/officeDocument/2006/relationships/hyperlink" Target="mailto:noc-ipu@yandex.ru" TargetMode="External"/><Relationship Id="rId6" Type="http://schemas.openxmlformats.org/officeDocument/2006/relationships/hyperlink" Target="mailto:noc-ipu@yandex.ru" TargetMode="External"/><Relationship Id="rId7" Type="http://schemas.openxmlformats.org/officeDocument/2006/relationships/image" Target="../media/image36.jpg"/></Relationships>
</file>

<file path=ppt/slides/_rels/slide4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2.png"/><Relationship Id="rId10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6.png"/><Relationship Id="rId4" Type="http://schemas.openxmlformats.org/officeDocument/2006/relationships/image" Target="../media/image94.png"/><Relationship Id="rId9" Type="http://schemas.openxmlformats.org/officeDocument/2006/relationships/image" Target="../media/image106.png"/><Relationship Id="rId5" Type="http://schemas.openxmlformats.org/officeDocument/2006/relationships/image" Target="../media/image93.png"/><Relationship Id="rId6" Type="http://schemas.openxmlformats.org/officeDocument/2006/relationships/image" Target="../media/image98.png"/><Relationship Id="rId7" Type="http://schemas.openxmlformats.org/officeDocument/2006/relationships/image" Target="../media/image100.png"/><Relationship Id="rId8" Type="http://schemas.openxmlformats.org/officeDocument/2006/relationships/image" Target="../media/image9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hyperlink" Target="mailto:maksim.ryzhov@frtk.ru" TargetMode="External"/><Relationship Id="rId4" Type="http://schemas.openxmlformats.org/officeDocument/2006/relationships/image" Target="../media/image1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22.jpg"/><Relationship Id="rId4" Type="http://schemas.openxmlformats.org/officeDocument/2006/relationships/image" Target="../media/image10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4.jpg"/><Relationship Id="rId4" Type="http://schemas.openxmlformats.org/officeDocument/2006/relationships/image" Target="../media/image111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hyperlink" Target="mailto:shushko.ni@yandex.ru" TargetMode="External"/><Relationship Id="rId4" Type="http://schemas.openxmlformats.org/officeDocument/2006/relationships/hyperlink" Target="mailto:shushko.ni@yandex.ru" TargetMode="External"/><Relationship Id="rId5" Type="http://schemas.openxmlformats.org/officeDocument/2006/relationships/hyperlink" Target="mailto:shushko.ni@yandex.ru" TargetMode="External"/><Relationship Id="rId6" Type="http://schemas.openxmlformats.org/officeDocument/2006/relationships/image" Target="../media/image116.png"/><Relationship Id="rId7" Type="http://schemas.openxmlformats.org/officeDocument/2006/relationships/image" Target="../media/image11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hyperlink" Target="mailto:smu@ipu.ru" TargetMode="External"/><Relationship Id="rId4" Type="http://schemas.openxmlformats.org/officeDocument/2006/relationships/image" Target="../media/image108.png"/><Relationship Id="rId9" Type="http://schemas.openxmlformats.org/officeDocument/2006/relationships/image" Target="../media/image117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2.png"/><Relationship Id="rId8" Type="http://schemas.openxmlformats.org/officeDocument/2006/relationships/image" Target="../media/image114.png"/></Relationships>
</file>

<file path=ppt/slides/_rels/slide5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jpg"/><Relationship Id="rId10" Type="http://schemas.openxmlformats.org/officeDocument/2006/relationships/image" Target="../media/image17.png"/><Relationship Id="rId13" Type="http://schemas.openxmlformats.org/officeDocument/2006/relationships/image" Target="../media/image11.jp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5.jpg"/><Relationship Id="rId4" Type="http://schemas.openxmlformats.org/officeDocument/2006/relationships/image" Target="../media/image8.jpg"/><Relationship Id="rId9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8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jpg"/><Relationship Id="rId10" Type="http://schemas.openxmlformats.org/officeDocument/2006/relationships/image" Target="../media/image17.png"/><Relationship Id="rId13" Type="http://schemas.openxmlformats.org/officeDocument/2006/relationships/image" Target="../media/image11.jp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8.jpg"/><Relationship Id="rId9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8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2"/>
          <p:cNvSpPr txBox="1"/>
          <p:nvPr>
            <p:ph type="ctrTitle"/>
          </p:nvPr>
        </p:nvSpPr>
        <p:spPr>
          <a:xfrm>
            <a:off x="4612475" y="1314875"/>
            <a:ext cx="41907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80"/>
              <a:t>Первый год работы</a:t>
            </a:r>
            <a:endParaRPr sz="228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80"/>
              <a:t>Совета молодых ученых и специалистов (СМУиС) </a:t>
            </a:r>
            <a:endParaRPr sz="228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80"/>
              <a:t>ИПУ РАН</a:t>
            </a:r>
            <a:endParaRPr sz="2280"/>
          </a:p>
        </p:txBody>
      </p:sp>
      <p:sp>
        <p:nvSpPr>
          <p:cNvPr id="233" name="Google Shape;233;p42"/>
          <p:cNvSpPr txBox="1"/>
          <p:nvPr>
            <p:ph idx="1" type="subTitle"/>
          </p:nvPr>
        </p:nvSpPr>
        <p:spPr>
          <a:xfrm>
            <a:off x="4612475" y="3126225"/>
            <a:ext cx="4190700" cy="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Докладчик: с.н.с. лаб 68, к.ф.-м.н.,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председатель СМУиС ИПУ РАН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Дарья Владимировна Лемтюжникова</a:t>
            </a:r>
            <a:endParaRPr/>
          </a:p>
        </p:txBody>
      </p:sp>
      <p:sp>
        <p:nvSpPr>
          <p:cNvPr id="234" name="Google Shape;234;p42"/>
          <p:cNvSpPr txBox="1"/>
          <p:nvPr/>
        </p:nvSpPr>
        <p:spPr>
          <a:xfrm>
            <a:off x="2812000" y="4545950"/>
            <a:ext cx="3409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Raleway"/>
                <a:ea typeface="Raleway"/>
                <a:cs typeface="Raleway"/>
                <a:sym typeface="Raleway"/>
              </a:rPr>
              <a:t>Общее собрание молодых ученых</a:t>
            </a:r>
            <a:r>
              <a:rPr lang="ru" sz="1100">
                <a:latin typeface="Raleway"/>
                <a:ea typeface="Raleway"/>
                <a:cs typeface="Raleway"/>
                <a:sym typeface="Raleway"/>
              </a:rPr>
              <a:t> ИПУ РАН 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Raleway"/>
                <a:ea typeface="Raleway"/>
                <a:cs typeface="Raleway"/>
                <a:sym typeface="Raleway"/>
              </a:rPr>
              <a:t>30 января 2023 г.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5" name="Google Shape;23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5200" y="3126225"/>
            <a:ext cx="1551000" cy="15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100" y="1987600"/>
            <a:ext cx="4020726" cy="255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1"/>
          <p:cNvSpPr txBox="1"/>
          <p:nvPr>
            <p:ph type="title"/>
          </p:nvPr>
        </p:nvSpPr>
        <p:spPr>
          <a:xfrm>
            <a:off x="729450" y="12424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Желание новых</a:t>
            </a:r>
            <a:r>
              <a:rPr lang="ru"/>
              <a:t> активностей</a:t>
            </a:r>
            <a:endParaRPr/>
          </a:p>
        </p:txBody>
      </p:sp>
      <p:sp>
        <p:nvSpPr>
          <p:cNvPr id="377" name="Google Shape;377;p51"/>
          <p:cNvSpPr txBox="1"/>
          <p:nvPr>
            <p:ph idx="1" type="body"/>
          </p:nvPr>
        </p:nvSpPr>
        <p:spPr>
          <a:xfrm>
            <a:off x="729325" y="1715275"/>
            <a:ext cx="3774300" cy="31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литературный клуб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киноклуб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конный клуб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киберспорта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исторический клуб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путешествий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спортивная стрельба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робототехники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беговой клуб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натуралистов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астрономов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ролевых игр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КВН</a:t>
            </a:r>
            <a:endParaRPr/>
          </a:p>
        </p:txBody>
      </p:sp>
      <p:sp>
        <p:nvSpPr>
          <p:cNvPr id="378" name="Google Shape;378;p51"/>
          <p:cNvSpPr txBox="1"/>
          <p:nvPr>
            <p:ph idx="2" type="body"/>
          </p:nvPr>
        </p:nvSpPr>
        <p:spPr>
          <a:xfrm>
            <a:off x="3043400" y="1715275"/>
            <a:ext cx="3774300" cy="32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психологии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философский клуб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английский клуб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программирования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дебатов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горнолыжников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плавания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туристический клуб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дайвинга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смешанных единоборств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научно-популярный лекторий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акселератор стартапов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математический клуб</a:t>
            </a:r>
            <a:endParaRPr/>
          </a:p>
        </p:txBody>
      </p:sp>
      <p:sp>
        <p:nvSpPr>
          <p:cNvPr id="379" name="Google Shape;379;p51"/>
          <p:cNvSpPr txBox="1"/>
          <p:nvPr>
            <p:ph idx="2" type="body"/>
          </p:nvPr>
        </p:nvSpPr>
        <p:spPr>
          <a:xfrm>
            <a:off x="5862800" y="1715275"/>
            <a:ext cx="3774300" cy="32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автоспорта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преферанса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мотоклуб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танцевальный клуб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футбола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благотворительности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экологический клуб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математический клуб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театральный клуб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альпинистов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инженерных проектов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родительский клуб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клуб коучей/менторов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2"/>
          <p:cNvSpPr txBox="1"/>
          <p:nvPr>
            <p:ph type="title"/>
          </p:nvPr>
        </p:nvSpPr>
        <p:spPr>
          <a:xfrm>
            <a:off x="727800" y="64737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Заинтересованность текущими активностями</a:t>
            </a:r>
            <a:endParaRPr/>
          </a:p>
        </p:txBody>
      </p:sp>
      <p:pic>
        <p:nvPicPr>
          <p:cNvPr id="385" name="Google Shape;385;p52"/>
          <p:cNvPicPr preferRelativeResize="0"/>
          <p:nvPr/>
        </p:nvPicPr>
        <p:blipFill rotWithShape="1">
          <a:blip r:embed="rId3">
            <a:alphaModFix/>
          </a:blip>
          <a:srcRect b="41348" l="24436" r="17271" t="24067"/>
          <a:stretch/>
        </p:blipFill>
        <p:spPr>
          <a:xfrm>
            <a:off x="250575" y="1302450"/>
            <a:ext cx="8084377" cy="359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3"/>
          <p:cNvSpPr txBox="1"/>
          <p:nvPr/>
        </p:nvSpPr>
        <p:spPr>
          <a:xfrm>
            <a:off x="414825" y="3196900"/>
            <a:ext cx="2523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391" name="Google Shape;391;p53"/>
          <p:cNvSpPr txBox="1"/>
          <p:nvPr/>
        </p:nvSpPr>
        <p:spPr>
          <a:xfrm>
            <a:off x="381000" y="477475"/>
            <a:ext cx="3749400" cy="4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000099"/>
                </a:solidFill>
              </a:rPr>
              <a:t>Data Science (</a:t>
            </a:r>
            <a:r>
              <a:rPr b="1" lang="ru" sz="1700">
                <a:solidFill>
                  <a:srgbClr val="000099"/>
                </a:solidFill>
              </a:rPr>
              <a:t>пн</a:t>
            </a:r>
            <a:r>
              <a:rPr lang="ru" sz="1700">
                <a:solidFill>
                  <a:srgbClr val="000099"/>
                </a:solidFill>
              </a:rPr>
              <a:t>)</a:t>
            </a:r>
            <a:endParaRPr sz="1700">
              <a:solidFill>
                <a:srgbClr val="0000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>
                <a:solidFill>
                  <a:srgbClr val="000099"/>
                </a:solidFill>
              </a:rPr>
              <a:t>Го (</a:t>
            </a:r>
            <a:r>
              <a:rPr b="1" lang="ru" sz="1700">
                <a:solidFill>
                  <a:srgbClr val="000099"/>
                </a:solidFill>
              </a:rPr>
              <a:t>пн</a:t>
            </a:r>
            <a:r>
              <a:rPr lang="ru" sz="1700">
                <a:solidFill>
                  <a:srgbClr val="000099"/>
                </a:solidFill>
              </a:rPr>
              <a:t>, </a:t>
            </a:r>
            <a:r>
              <a:rPr b="1" lang="ru" sz="1700">
                <a:solidFill>
                  <a:srgbClr val="000099"/>
                </a:solidFill>
              </a:rPr>
              <a:t>ср</a:t>
            </a:r>
            <a:r>
              <a:rPr lang="ru" sz="1700">
                <a:solidFill>
                  <a:srgbClr val="000099"/>
                </a:solidFill>
              </a:rPr>
              <a:t>, </a:t>
            </a:r>
            <a:r>
              <a:rPr b="1" lang="ru" sz="1700">
                <a:solidFill>
                  <a:srgbClr val="000099"/>
                </a:solidFill>
              </a:rPr>
              <a:t>пт</a:t>
            </a:r>
            <a:r>
              <a:rPr lang="ru" sz="1700">
                <a:solidFill>
                  <a:srgbClr val="000099"/>
                </a:solidFill>
              </a:rPr>
              <a:t>)</a:t>
            </a:r>
            <a:endParaRPr sz="1700">
              <a:solidFill>
                <a:srgbClr val="0000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>
                <a:solidFill>
                  <a:srgbClr val="000099"/>
                </a:solidFill>
              </a:rPr>
              <a:t>Деловой ланч</a:t>
            </a:r>
            <a:r>
              <a:rPr i="1" lang="ru" sz="1700">
                <a:solidFill>
                  <a:srgbClr val="000099"/>
                </a:solidFill>
              </a:rPr>
              <a:t> </a:t>
            </a:r>
            <a:r>
              <a:rPr lang="ru" sz="1700">
                <a:solidFill>
                  <a:srgbClr val="000099"/>
                </a:solidFill>
              </a:rPr>
              <a:t>(</a:t>
            </a:r>
            <a:r>
              <a:rPr b="1" lang="ru" sz="1700">
                <a:solidFill>
                  <a:srgbClr val="000099"/>
                </a:solidFill>
              </a:rPr>
              <a:t>чт</a:t>
            </a:r>
            <a:r>
              <a:rPr lang="ru" sz="1700">
                <a:solidFill>
                  <a:srgbClr val="000099"/>
                </a:solidFill>
              </a:rPr>
              <a:t>) </a:t>
            </a:r>
            <a:endParaRPr sz="1700">
              <a:solidFill>
                <a:srgbClr val="0000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000099"/>
                </a:solidFill>
              </a:rPr>
              <a:t>Проектная деятельность (</a:t>
            </a:r>
            <a:r>
              <a:rPr b="1" lang="ru" sz="1700">
                <a:solidFill>
                  <a:srgbClr val="000099"/>
                </a:solidFill>
              </a:rPr>
              <a:t>пн</a:t>
            </a:r>
            <a:r>
              <a:rPr lang="ru" sz="1700">
                <a:solidFill>
                  <a:srgbClr val="000099"/>
                </a:solidFill>
              </a:rPr>
              <a:t>)</a:t>
            </a:r>
            <a:endParaRPr sz="1700">
              <a:solidFill>
                <a:srgbClr val="0000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000099"/>
                </a:solidFill>
              </a:rPr>
              <a:t>Шахматы (</a:t>
            </a:r>
            <a:r>
              <a:rPr b="1" lang="ru" sz="1700">
                <a:solidFill>
                  <a:srgbClr val="000099"/>
                </a:solidFill>
              </a:rPr>
              <a:t>чт</a:t>
            </a:r>
            <a:r>
              <a:rPr lang="ru" sz="1700">
                <a:solidFill>
                  <a:srgbClr val="000099"/>
                </a:solidFill>
              </a:rPr>
              <a:t>)</a:t>
            </a:r>
            <a:endParaRPr sz="1700">
              <a:solidFill>
                <a:srgbClr val="0000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000099"/>
                </a:solidFill>
              </a:rPr>
              <a:t>Баскетбол (</a:t>
            </a:r>
            <a:r>
              <a:rPr b="1" lang="ru" sz="1700">
                <a:solidFill>
                  <a:srgbClr val="000099"/>
                </a:solidFill>
              </a:rPr>
              <a:t>вт</a:t>
            </a:r>
            <a:r>
              <a:rPr lang="ru" sz="1700">
                <a:solidFill>
                  <a:srgbClr val="000099"/>
                </a:solidFill>
              </a:rPr>
              <a:t>, </a:t>
            </a:r>
            <a:r>
              <a:rPr b="1" lang="ru" sz="1700">
                <a:solidFill>
                  <a:srgbClr val="000099"/>
                </a:solidFill>
              </a:rPr>
              <a:t>ср</a:t>
            </a:r>
            <a:r>
              <a:rPr lang="ru" sz="1700">
                <a:solidFill>
                  <a:srgbClr val="000099"/>
                </a:solidFill>
              </a:rPr>
              <a:t>)</a:t>
            </a:r>
            <a:endParaRPr sz="1700">
              <a:solidFill>
                <a:srgbClr val="0000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000099"/>
                </a:solidFill>
              </a:rPr>
              <a:t>Волейбол (</a:t>
            </a:r>
            <a:r>
              <a:rPr b="1" lang="ru" sz="1700">
                <a:solidFill>
                  <a:srgbClr val="000099"/>
                </a:solidFill>
              </a:rPr>
              <a:t>чт</a:t>
            </a:r>
            <a:r>
              <a:rPr lang="ru" sz="1700">
                <a:solidFill>
                  <a:srgbClr val="000099"/>
                </a:solidFill>
              </a:rPr>
              <a:t>, </a:t>
            </a:r>
            <a:r>
              <a:rPr b="1" lang="ru" sz="1700">
                <a:solidFill>
                  <a:srgbClr val="000099"/>
                </a:solidFill>
              </a:rPr>
              <a:t>пт</a:t>
            </a:r>
            <a:r>
              <a:rPr lang="ru" sz="1700">
                <a:solidFill>
                  <a:srgbClr val="000099"/>
                </a:solidFill>
              </a:rPr>
              <a:t>)</a:t>
            </a:r>
            <a:endParaRPr sz="1700">
              <a:solidFill>
                <a:srgbClr val="0000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000099"/>
                </a:solidFill>
              </a:rPr>
              <a:t>Бадминтон (</a:t>
            </a:r>
            <a:r>
              <a:rPr b="1" lang="ru" sz="1700">
                <a:solidFill>
                  <a:srgbClr val="000099"/>
                </a:solidFill>
              </a:rPr>
              <a:t>ср</a:t>
            </a:r>
            <a:r>
              <a:rPr lang="ru" sz="1700">
                <a:solidFill>
                  <a:srgbClr val="000099"/>
                </a:solidFill>
              </a:rPr>
              <a:t>)</a:t>
            </a:r>
            <a:endParaRPr sz="1700">
              <a:solidFill>
                <a:srgbClr val="0000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000099"/>
                </a:solidFill>
              </a:rPr>
              <a:t>Настольный теннис (</a:t>
            </a:r>
            <a:r>
              <a:rPr b="1" lang="ru" sz="1700">
                <a:solidFill>
                  <a:srgbClr val="000099"/>
                </a:solidFill>
              </a:rPr>
              <a:t>вт</a:t>
            </a:r>
            <a:r>
              <a:rPr lang="ru" sz="1700">
                <a:solidFill>
                  <a:srgbClr val="000099"/>
                </a:solidFill>
              </a:rPr>
              <a:t>, </a:t>
            </a:r>
            <a:r>
              <a:rPr b="1" lang="ru" sz="1700">
                <a:solidFill>
                  <a:srgbClr val="000099"/>
                </a:solidFill>
              </a:rPr>
              <a:t>пт</a:t>
            </a:r>
            <a:r>
              <a:rPr lang="ru" sz="1700">
                <a:solidFill>
                  <a:srgbClr val="000099"/>
                </a:solidFill>
              </a:rPr>
              <a:t>)</a:t>
            </a:r>
            <a:endParaRPr sz="1700">
              <a:solidFill>
                <a:srgbClr val="0000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000099"/>
                </a:solidFill>
              </a:rPr>
              <a:t>Большой теннис (</a:t>
            </a:r>
            <a:r>
              <a:rPr b="1" lang="ru" sz="1700">
                <a:solidFill>
                  <a:srgbClr val="000099"/>
                </a:solidFill>
              </a:rPr>
              <a:t>сб</a:t>
            </a:r>
            <a:r>
              <a:rPr lang="ru" sz="1700">
                <a:solidFill>
                  <a:srgbClr val="000099"/>
                </a:solidFill>
              </a:rPr>
              <a:t>)</a:t>
            </a:r>
            <a:endParaRPr sz="1700">
              <a:solidFill>
                <a:srgbClr val="0000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000099"/>
                </a:solidFill>
              </a:rPr>
              <a:t>Кендо (</a:t>
            </a:r>
            <a:r>
              <a:rPr b="1" lang="ru" sz="1700">
                <a:solidFill>
                  <a:srgbClr val="000099"/>
                </a:solidFill>
              </a:rPr>
              <a:t>пн</a:t>
            </a:r>
            <a:r>
              <a:rPr lang="ru" sz="1700">
                <a:solidFill>
                  <a:srgbClr val="000099"/>
                </a:solidFill>
              </a:rPr>
              <a:t>, </a:t>
            </a:r>
            <a:r>
              <a:rPr b="1" lang="ru" sz="1700">
                <a:solidFill>
                  <a:srgbClr val="000099"/>
                </a:solidFill>
              </a:rPr>
              <a:t>чт</a:t>
            </a:r>
            <a:r>
              <a:rPr lang="ru" sz="1700">
                <a:solidFill>
                  <a:srgbClr val="000099"/>
                </a:solidFill>
              </a:rPr>
              <a:t>)</a:t>
            </a:r>
            <a:endParaRPr sz="1700">
              <a:solidFill>
                <a:srgbClr val="0000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000099"/>
                </a:solidFill>
              </a:rPr>
              <a:t>Цигун (</a:t>
            </a:r>
            <a:r>
              <a:rPr b="1" lang="ru" sz="1700">
                <a:solidFill>
                  <a:srgbClr val="000099"/>
                </a:solidFill>
              </a:rPr>
              <a:t>ср</a:t>
            </a:r>
            <a:r>
              <a:rPr lang="ru" sz="1700">
                <a:solidFill>
                  <a:srgbClr val="000099"/>
                </a:solidFill>
              </a:rPr>
              <a:t>, </a:t>
            </a:r>
            <a:r>
              <a:rPr b="1" lang="ru" sz="1700">
                <a:solidFill>
                  <a:srgbClr val="000099"/>
                </a:solidFill>
              </a:rPr>
              <a:t>пт</a:t>
            </a:r>
            <a:r>
              <a:rPr lang="ru" sz="1700">
                <a:solidFill>
                  <a:srgbClr val="000099"/>
                </a:solidFill>
              </a:rPr>
              <a:t>)</a:t>
            </a:r>
            <a:endParaRPr sz="1700">
              <a:solidFill>
                <a:srgbClr val="0000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000099"/>
                </a:solidFill>
              </a:rPr>
              <a:t>Фитнес (</a:t>
            </a:r>
            <a:r>
              <a:rPr b="1" lang="ru" sz="1700">
                <a:solidFill>
                  <a:srgbClr val="000099"/>
                </a:solidFill>
              </a:rPr>
              <a:t>пн</a:t>
            </a:r>
            <a:r>
              <a:rPr lang="ru" sz="1700">
                <a:solidFill>
                  <a:srgbClr val="000099"/>
                </a:solidFill>
              </a:rPr>
              <a:t>-</a:t>
            </a:r>
            <a:r>
              <a:rPr b="1" lang="ru" sz="1700">
                <a:solidFill>
                  <a:srgbClr val="000099"/>
                </a:solidFill>
              </a:rPr>
              <a:t>сб</a:t>
            </a:r>
            <a:r>
              <a:rPr lang="ru" sz="1700">
                <a:solidFill>
                  <a:srgbClr val="000099"/>
                </a:solidFill>
              </a:rPr>
              <a:t>) </a:t>
            </a:r>
            <a:endParaRPr sz="1700">
              <a:solidFill>
                <a:srgbClr val="0000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000099"/>
                </a:solidFill>
              </a:rPr>
              <a:t>ОФП (</a:t>
            </a:r>
            <a:r>
              <a:rPr b="1" lang="ru" sz="1700">
                <a:solidFill>
                  <a:srgbClr val="000099"/>
                </a:solidFill>
              </a:rPr>
              <a:t>пн</a:t>
            </a:r>
            <a:r>
              <a:rPr lang="ru" sz="1700">
                <a:solidFill>
                  <a:srgbClr val="000099"/>
                </a:solidFill>
              </a:rPr>
              <a:t>, </a:t>
            </a:r>
            <a:r>
              <a:rPr b="1" lang="ru" sz="1700">
                <a:solidFill>
                  <a:srgbClr val="000099"/>
                </a:solidFill>
              </a:rPr>
              <a:t>чт</a:t>
            </a:r>
            <a:r>
              <a:rPr lang="ru" sz="1700">
                <a:solidFill>
                  <a:srgbClr val="000099"/>
                </a:solidFill>
              </a:rPr>
              <a:t>)</a:t>
            </a:r>
            <a:endParaRPr sz="1700">
              <a:solidFill>
                <a:srgbClr val="000099"/>
              </a:solidFill>
            </a:endParaRPr>
          </a:p>
        </p:txBody>
      </p:sp>
      <p:sp>
        <p:nvSpPr>
          <p:cNvPr id="392" name="Google Shape;392;p53"/>
          <p:cNvSpPr txBox="1"/>
          <p:nvPr>
            <p:ph idx="4294967295" type="title"/>
          </p:nvPr>
        </p:nvSpPr>
        <p:spPr>
          <a:xfrm>
            <a:off x="381000" y="0"/>
            <a:ext cx="8505000" cy="3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1"/>
              <a:buFont typeface="Arial"/>
              <a:buNone/>
            </a:pPr>
            <a:r>
              <a:rPr b="1" lang="ru" sz="1818">
                <a:solidFill>
                  <a:srgbClr val="000099"/>
                </a:solidFill>
              </a:rPr>
              <a:t>Расписание клубов и секций</a:t>
            </a:r>
            <a:endParaRPr b="1" sz="2018">
              <a:solidFill>
                <a:srgbClr val="FF0000"/>
              </a:solidFill>
            </a:endParaRPr>
          </a:p>
        </p:txBody>
      </p:sp>
      <p:sp>
        <p:nvSpPr>
          <p:cNvPr id="393" name="Google Shape;393;p53"/>
          <p:cNvSpPr txBox="1"/>
          <p:nvPr/>
        </p:nvSpPr>
        <p:spPr>
          <a:xfrm>
            <a:off x="381000" y="4637800"/>
            <a:ext cx="50490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/>
              <a:t>Контакты - в канале молодых ученых:</a:t>
            </a:r>
            <a:endParaRPr i="1"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/>
              <a:t>“СМУиС ИПУ РАН. Объявления и новости”</a:t>
            </a:r>
            <a:endParaRPr i="1"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/>
          </a:p>
        </p:txBody>
      </p:sp>
      <p:sp>
        <p:nvSpPr>
          <p:cNvPr id="394" name="Google Shape;394;p53"/>
          <p:cNvSpPr txBox="1"/>
          <p:nvPr/>
        </p:nvSpPr>
        <p:spPr>
          <a:xfrm>
            <a:off x="4813675" y="1371150"/>
            <a:ext cx="3101700" cy="30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700"/>
              <a:t>фото </a:t>
            </a:r>
            <a:r>
              <a:rPr i="1" lang="ru" sz="1700">
                <a:solidFill>
                  <a:schemeClr val="dk1"/>
                </a:solidFill>
              </a:rPr>
              <a:t>				фото </a:t>
            </a:r>
            <a:endParaRPr i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 sz="1700">
                <a:solidFill>
                  <a:schemeClr val="dk1"/>
                </a:solidFill>
              </a:rPr>
              <a:t>фото 				фото </a:t>
            </a:r>
            <a:endParaRPr i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i="1" sz="1700">
              <a:solidFill>
                <a:schemeClr val="dk1"/>
              </a:solidFill>
            </a:endParaRPr>
          </a:p>
        </p:txBody>
      </p:sp>
      <p:pic>
        <p:nvPicPr>
          <p:cNvPr id="395" name="Google Shape;39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2550" y="703400"/>
            <a:ext cx="2559951" cy="1797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96" name="Google Shape;39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3300" y="703400"/>
            <a:ext cx="2396224" cy="1797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97" name="Google Shape;39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2550" y="2621300"/>
            <a:ext cx="2559949" cy="1919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98" name="Google Shape;398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3300" y="2621300"/>
            <a:ext cx="2396224" cy="1919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4"/>
          <p:cNvSpPr txBox="1"/>
          <p:nvPr>
            <p:ph type="ctrTitle"/>
          </p:nvPr>
        </p:nvSpPr>
        <p:spPr>
          <a:xfrm>
            <a:off x="793725" y="2068625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/>
              <a:t>Об активностях </a:t>
            </a:r>
            <a:endParaRPr sz="3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/>
              <a:t>молодых ученых и специалистов</a:t>
            </a:r>
            <a:endParaRPr sz="3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5"/>
          <p:cNvSpPr txBox="1"/>
          <p:nvPr>
            <p:ph type="title"/>
          </p:nvPr>
        </p:nvSpPr>
        <p:spPr>
          <a:xfrm>
            <a:off x="159300" y="39000"/>
            <a:ext cx="3000000" cy="4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ru" sz="2018">
                <a:solidFill>
                  <a:srgbClr val="000099"/>
                </a:solidFill>
              </a:rPr>
              <a:t>Мероприятия СМУиС</a:t>
            </a:r>
            <a:r>
              <a:rPr b="1" lang="ru" sz="2018">
                <a:solidFill>
                  <a:srgbClr val="FF0000"/>
                </a:solidFill>
              </a:rPr>
              <a:t> </a:t>
            </a:r>
            <a:endParaRPr b="1" sz="2018">
              <a:solidFill>
                <a:srgbClr val="FF0000"/>
              </a:solidFill>
            </a:endParaRPr>
          </a:p>
        </p:txBody>
      </p:sp>
      <p:pic>
        <p:nvPicPr>
          <p:cNvPr id="409" name="Google Shape;409;p55"/>
          <p:cNvPicPr preferRelativeResize="0"/>
          <p:nvPr/>
        </p:nvPicPr>
        <p:blipFill rotWithShape="1">
          <a:blip r:embed="rId3">
            <a:alphaModFix/>
          </a:blip>
          <a:srcRect b="6388" l="0" r="19614" t="18626"/>
          <a:stretch/>
        </p:blipFill>
        <p:spPr>
          <a:xfrm>
            <a:off x="4466405" y="3455225"/>
            <a:ext cx="2271712" cy="1603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410" name="Google Shape;41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3846" y="3455225"/>
            <a:ext cx="2138157" cy="1603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411" name="Google Shape;41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8217" y="3455218"/>
            <a:ext cx="1977798" cy="16036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412" name="Google Shape;412;p55"/>
          <p:cNvPicPr preferRelativeResize="0"/>
          <p:nvPr/>
        </p:nvPicPr>
        <p:blipFill rotWithShape="1">
          <a:blip r:embed="rId6">
            <a:alphaModFix/>
          </a:blip>
          <a:srcRect b="16600" l="10166" r="8697" t="5789"/>
          <a:stretch/>
        </p:blipFill>
        <p:spPr>
          <a:xfrm>
            <a:off x="6873841" y="1819013"/>
            <a:ext cx="2138150" cy="153555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413" name="Google Shape;413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9301" y="3443313"/>
            <a:ext cx="2061373" cy="1627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sp>
        <p:nvSpPr>
          <p:cNvPr id="414" name="Google Shape;414;p55"/>
          <p:cNvSpPr txBox="1"/>
          <p:nvPr/>
        </p:nvSpPr>
        <p:spPr>
          <a:xfrm>
            <a:off x="-38800" y="17958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99"/>
              </a:solidFill>
            </a:endParaRPr>
          </a:p>
        </p:txBody>
      </p:sp>
      <p:sp>
        <p:nvSpPr>
          <p:cNvPr id="415" name="Google Shape;415;p55"/>
          <p:cNvSpPr txBox="1"/>
          <p:nvPr/>
        </p:nvSpPr>
        <p:spPr>
          <a:xfrm>
            <a:off x="2657788" y="1824450"/>
            <a:ext cx="210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99"/>
              </a:solidFill>
            </a:endParaRPr>
          </a:p>
        </p:txBody>
      </p:sp>
      <p:pic>
        <p:nvPicPr>
          <p:cNvPr id="416" name="Google Shape;416;p55"/>
          <p:cNvPicPr preferRelativeResize="0"/>
          <p:nvPr/>
        </p:nvPicPr>
        <p:blipFill rotWithShape="1">
          <a:blip r:embed="rId8">
            <a:alphaModFix/>
          </a:blip>
          <a:srcRect b="17279" l="1040" r="-1039" t="27355"/>
          <a:stretch/>
        </p:blipFill>
        <p:spPr>
          <a:xfrm>
            <a:off x="6873842" y="125700"/>
            <a:ext cx="2138150" cy="157831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sp>
        <p:nvSpPr>
          <p:cNvPr id="417" name="Google Shape;417;p55"/>
          <p:cNvSpPr txBox="1"/>
          <p:nvPr/>
        </p:nvSpPr>
        <p:spPr>
          <a:xfrm>
            <a:off x="349750" y="520750"/>
            <a:ext cx="2952600" cy="26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99"/>
                </a:solidFill>
              </a:rPr>
              <a:t>Проведено </a:t>
            </a:r>
            <a:endParaRPr sz="1200">
              <a:solidFill>
                <a:srgbClr val="000099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99"/>
              </a:buClr>
              <a:buSzPts val="1200"/>
              <a:buChar char="-"/>
            </a:pPr>
            <a:r>
              <a:rPr lang="ru" sz="1200">
                <a:solidFill>
                  <a:srgbClr val="000099"/>
                </a:solidFill>
              </a:rPr>
              <a:t>30 занятий по кендо; </a:t>
            </a:r>
            <a:endParaRPr sz="1200">
              <a:solidFill>
                <a:srgbClr val="000099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99"/>
              </a:buClr>
              <a:buSzPts val="1200"/>
              <a:buChar char="-"/>
            </a:pPr>
            <a:r>
              <a:rPr lang="ru" sz="1200">
                <a:solidFill>
                  <a:srgbClr val="000099"/>
                </a:solidFill>
              </a:rPr>
              <a:t>20 занятий по шахматами; </a:t>
            </a:r>
            <a:endParaRPr sz="1200">
              <a:solidFill>
                <a:srgbClr val="000099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99"/>
              </a:buClr>
              <a:buSzPts val="1200"/>
              <a:buChar char="-"/>
            </a:pPr>
            <a:r>
              <a:rPr lang="ru" sz="1200">
                <a:solidFill>
                  <a:srgbClr val="000099"/>
                </a:solidFill>
              </a:rPr>
              <a:t>20 занятий по го;</a:t>
            </a:r>
            <a:endParaRPr sz="1200">
              <a:solidFill>
                <a:srgbClr val="000099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99"/>
              </a:buClr>
              <a:buSzPts val="1200"/>
              <a:buChar char="-"/>
            </a:pPr>
            <a:r>
              <a:rPr lang="ru" sz="1200">
                <a:solidFill>
                  <a:srgbClr val="000099"/>
                </a:solidFill>
              </a:rPr>
              <a:t>17 занятий  по Data Science;</a:t>
            </a:r>
            <a:endParaRPr sz="1200">
              <a:solidFill>
                <a:srgbClr val="000099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99"/>
              </a:buClr>
              <a:buSzPts val="1200"/>
              <a:buChar char="-"/>
            </a:pPr>
            <a:r>
              <a:rPr lang="ru" sz="1200">
                <a:solidFill>
                  <a:srgbClr val="000099"/>
                </a:solidFill>
              </a:rPr>
              <a:t>10 занятий по Art Science;</a:t>
            </a:r>
            <a:endParaRPr sz="1200">
              <a:solidFill>
                <a:srgbClr val="000099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99"/>
              </a:buClr>
              <a:buSzPts val="1200"/>
              <a:buChar char="-"/>
            </a:pPr>
            <a:r>
              <a:rPr lang="ru" sz="1200">
                <a:solidFill>
                  <a:srgbClr val="000099"/>
                </a:solidFill>
              </a:rPr>
              <a:t>9 деловых ланчей;</a:t>
            </a:r>
            <a:endParaRPr sz="1200">
              <a:solidFill>
                <a:srgbClr val="000099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99"/>
              </a:buClr>
              <a:buSzPts val="1200"/>
              <a:buChar char="-"/>
            </a:pPr>
            <a:r>
              <a:rPr lang="ru" sz="1200">
                <a:solidFill>
                  <a:srgbClr val="000099"/>
                </a:solidFill>
              </a:rPr>
              <a:t>7 занятий по управлению проектами.</a:t>
            </a:r>
            <a:endParaRPr sz="1200">
              <a:solidFill>
                <a:srgbClr val="000099"/>
              </a:solidFill>
            </a:endParaRPr>
          </a:p>
        </p:txBody>
      </p:sp>
      <p:sp>
        <p:nvSpPr>
          <p:cNvPr id="418" name="Google Shape;418;p55"/>
          <p:cNvSpPr txBox="1"/>
          <p:nvPr/>
        </p:nvSpPr>
        <p:spPr>
          <a:xfrm>
            <a:off x="3266625" y="520750"/>
            <a:ext cx="3471600" cy="22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99"/>
                </a:solidFill>
              </a:rPr>
              <a:t>А также:</a:t>
            </a:r>
            <a:endParaRPr sz="1200">
              <a:solidFill>
                <a:srgbClr val="000099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99"/>
              </a:buClr>
              <a:buSzPts val="1200"/>
              <a:buChar char="-"/>
            </a:pPr>
            <a:r>
              <a:rPr lang="ru" sz="1200">
                <a:solidFill>
                  <a:srgbClr val="000099"/>
                </a:solidFill>
                <a:highlight>
                  <a:schemeClr val="lt1"/>
                </a:highlight>
              </a:rPr>
              <a:t>2 шахматных турнира</a:t>
            </a:r>
            <a:endParaRPr sz="1200">
              <a:solidFill>
                <a:srgbClr val="000099"/>
              </a:solidFill>
              <a:highlight>
                <a:schemeClr val="lt1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99"/>
              </a:buClr>
              <a:buSzPts val="1200"/>
              <a:buChar char="-"/>
            </a:pPr>
            <a:r>
              <a:rPr lang="ru" sz="1200">
                <a:solidFill>
                  <a:srgbClr val="000099"/>
                </a:solidFill>
                <a:highlight>
                  <a:schemeClr val="lt1"/>
                </a:highlight>
              </a:rPr>
              <a:t>2 интеллектуально-развлекательных викторины</a:t>
            </a:r>
            <a:endParaRPr sz="1200">
              <a:solidFill>
                <a:srgbClr val="000099"/>
              </a:solidFill>
              <a:highlight>
                <a:schemeClr val="lt1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99"/>
              </a:buClr>
              <a:buSzPts val="1200"/>
              <a:buChar char="-"/>
            </a:pPr>
            <a:r>
              <a:rPr lang="ru" sz="1200">
                <a:solidFill>
                  <a:srgbClr val="000099"/>
                </a:solidFill>
                <a:highlight>
                  <a:schemeClr val="lt1"/>
                </a:highlight>
              </a:rPr>
              <a:t>тематический квиз 31 октября;</a:t>
            </a:r>
            <a:endParaRPr sz="1200">
              <a:solidFill>
                <a:srgbClr val="000099"/>
              </a:solidFill>
              <a:highlight>
                <a:schemeClr val="lt1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99"/>
              </a:buClr>
              <a:buSzPts val="1200"/>
              <a:buChar char="-"/>
            </a:pPr>
            <a:r>
              <a:rPr lang="ru" sz="1200">
                <a:solidFill>
                  <a:srgbClr val="000099"/>
                </a:solidFill>
                <a:highlight>
                  <a:schemeClr val="lt1"/>
                </a:highlight>
              </a:rPr>
              <a:t>“Вопрос-ответ” - брифинг с дирекцией;</a:t>
            </a:r>
            <a:endParaRPr sz="1200">
              <a:solidFill>
                <a:srgbClr val="000099"/>
              </a:solidFill>
              <a:highlight>
                <a:schemeClr val="lt1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99"/>
              </a:buClr>
              <a:buSzPts val="1200"/>
              <a:buChar char="-"/>
            </a:pPr>
            <a:r>
              <a:rPr lang="ru" sz="1200">
                <a:solidFill>
                  <a:srgbClr val="000099"/>
                </a:solidFill>
                <a:highlight>
                  <a:schemeClr val="lt1"/>
                </a:highlight>
              </a:rPr>
              <a:t>“Управление проектами” - встреча с представителем компании “СберТех”.</a:t>
            </a:r>
            <a:endParaRPr sz="120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6"/>
          <p:cNvSpPr txBox="1"/>
          <p:nvPr>
            <p:ph type="title"/>
          </p:nvPr>
        </p:nvSpPr>
        <p:spPr>
          <a:xfrm>
            <a:off x="4619545" y="58474"/>
            <a:ext cx="4428900" cy="8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ru" sz="1600">
                <a:solidFill>
                  <a:srgbClr val="000099"/>
                </a:solidFill>
              </a:rPr>
              <a:t>Всероссийская школа-конференция “Управление большими системами”</a:t>
            </a:r>
            <a:endParaRPr b="1" sz="1600">
              <a:solidFill>
                <a:srgbClr val="000099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ru" sz="1600">
                <a:solidFill>
                  <a:srgbClr val="000099"/>
                </a:solidFill>
              </a:rPr>
              <a:t>(УБС - 2022, 5-8 сентября)</a:t>
            </a:r>
            <a:endParaRPr b="1" sz="1600">
              <a:solidFill>
                <a:srgbClr val="000099"/>
              </a:solidFill>
            </a:endParaRPr>
          </a:p>
        </p:txBody>
      </p:sp>
      <p:sp>
        <p:nvSpPr>
          <p:cNvPr id="424" name="Google Shape;424;p56"/>
          <p:cNvSpPr txBox="1"/>
          <p:nvPr/>
        </p:nvSpPr>
        <p:spPr>
          <a:xfrm>
            <a:off x="143900" y="949100"/>
            <a:ext cx="33183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99"/>
                </a:solidFill>
              </a:rPr>
              <a:t>Более 100 участников (62 из ИПУ РАН)</a:t>
            </a:r>
            <a:endParaRPr sz="1200">
              <a:solidFill>
                <a:srgbClr val="00009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99"/>
                </a:solidFill>
              </a:rPr>
              <a:t>12 лучших докладов (8 от ИПУ РАН).</a:t>
            </a:r>
            <a:endParaRPr sz="1200">
              <a:solidFill>
                <a:srgbClr val="00009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99"/>
                </a:solidFill>
                <a:highlight>
                  <a:schemeClr val="lt1"/>
                </a:highlight>
              </a:rPr>
              <a:t>Всего: </a:t>
            </a:r>
            <a:r>
              <a:rPr i="1" lang="ru" sz="1200">
                <a:solidFill>
                  <a:srgbClr val="000099"/>
                </a:solidFill>
                <a:highlight>
                  <a:schemeClr val="lt1"/>
                </a:highlight>
              </a:rPr>
              <a:t>152 автора, 95 докладов</a:t>
            </a:r>
            <a:r>
              <a:rPr i="1" lang="ru" sz="12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endParaRPr i="1" sz="1200">
              <a:solidFill>
                <a:schemeClr val="dk1"/>
              </a:solidFill>
            </a:endParaRPr>
          </a:p>
        </p:txBody>
      </p:sp>
      <p:pic>
        <p:nvPicPr>
          <p:cNvPr descr="Изображение выглядит как человек, внутренний, стена, люди&#10;&#10;Автоматически созданное описание" id="425" name="Google Shape;425;p56"/>
          <p:cNvPicPr preferRelativeResize="0"/>
          <p:nvPr/>
        </p:nvPicPr>
        <p:blipFill rotWithShape="1">
          <a:blip r:embed="rId3">
            <a:alphaModFix/>
          </a:blip>
          <a:srcRect b="0" l="0" r="0" t="3920"/>
          <a:stretch/>
        </p:blipFill>
        <p:spPr>
          <a:xfrm>
            <a:off x="5967550" y="1729439"/>
            <a:ext cx="3045050" cy="1604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7000"/>
              </a:srgbClr>
            </a:outerShdw>
          </a:effectLst>
        </p:spPr>
      </p:pic>
      <p:pic>
        <p:nvPicPr>
          <p:cNvPr descr="Изображение выглядит как внутренний, пол, потолок, стена&#10;&#10;Автоматически созданное описание" id="426" name="Google Shape;426;p56"/>
          <p:cNvPicPr preferRelativeResize="0"/>
          <p:nvPr/>
        </p:nvPicPr>
        <p:blipFill rotWithShape="1">
          <a:blip r:embed="rId4">
            <a:alphaModFix/>
          </a:blip>
          <a:srcRect b="12510" l="-2427" r="0" t="36549"/>
          <a:stretch/>
        </p:blipFill>
        <p:spPr>
          <a:xfrm>
            <a:off x="3472484" y="1729451"/>
            <a:ext cx="2397950" cy="16043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7000"/>
              </a:srgbClr>
            </a:outerShdw>
          </a:effectLst>
        </p:spPr>
      </p:pic>
      <p:sp>
        <p:nvSpPr>
          <p:cNvPr id="427" name="Google Shape;427;p56"/>
          <p:cNvSpPr txBox="1"/>
          <p:nvPr/>
        </p:nvSpPr>
        <p:spPr>
          <a:xfrm>
            <a:off x="3541525" y="949100"/>
            <a:ext cx="54711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000099"/>
                </a:solidFill>
              </a:rPr>
              <a:t>Место проведения: ЮУрГУ (г. Челябинск) и база отдыха “Наука”. </a:t>
            </a:r>
            <a:br>
              <a:rPr lang="ru" sz="1200">
                <a:solidFill>
                  <a:srgbClr val="000099"/>
                </a:solidFill>
              </a:rPr>
            </a:br>
            <a:r>
              <a:rPr lang="ru" sz="1200">
                <a:solidFill>
                  <a:srgbClr val="000099"/>
                </a:solidFill>
              </a:rPr>
              <a:t>Участники - из 8 городов:</a:t>
            </a:r>
            <a:r>
              <a:rPr lang="ru" sz="1200">
                <a:solidFill>
                  <a:srgbClr val="000099"/>
                </a:solidFill>
                <a:highlight>
                  <a:schemeClr val="lt1"/>
                </a:highlight>
              </a:rPr>
              <a:t> </a:t>
            </a:r>
            <a:r>
              <a:rPr i="1" lang="ru" sz="1200">
                <a:solidFill>
                  <a:srgbClr val="000099"/>
                </a:solidFill>
                <a:highlight>
                  <a:schemeClr val="lt1"/>
                </a:highlight>
              </a:rPr>
              <a:t>Москва, Санкт-Петербург, Челябинск, Самара, Пермь, Старый Оскол, Магнитогорск, Волгоград</a:t>
            </a:r>
            <a:r>
              <a:rPr i="1" lang="ru" sz="1200">
                <a:solidFill>
                  <a:schemeClr val="dk1"/>
                </a:solidFill>
                <a:highlight>
                  <a:schemeClr val="lt1"/>
                </a:highlight>
              </a:rPr>
              <a:t>.</a:t>
            </a:r>
            <a:endParaRPr i="1" sz="12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428" name="Google Shape;428;p56"/>
          <p:cNvPicPr preferRelativeResize="0"/>
          <p:nvPr/>
        </p:nvPicPr>
        <p:blipFill rotWithShape="1">
          <a:blip r:embed="rId5">
            <a:alphaModFix/>
          </a:blip>
          <a:srcRect b="0" l="0" r="41103" t="0"/>
          <a:stretch/>
        </p:blipFill>
        <p:spPr>
          <a:xfrm>
            <a:off x="1401368" y="129525"/>
            <a:ext cx="3314396" cy="7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729" y="129525"/>
            <a:ext cx="1218650" cy="7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6"/>
          <p:cNvPicPr preferRelativeResize="0"/>
          <p:nvPr/>
        </p:nvPicPr>
        <p:blipFill rotWithShape="1">
          <a:blip r:embed="rId7">
            <a:alphaModFix/>
          </a:blip>
          <a:srcRect b="17705" l="13875" r="20952" t="21389"/>
          <a:stretch/>
        </p:blipFill>
        <p:spPr>
          <a:xfrm>
            <a:off x="3525819" y="3407014"/>
            <a:ext cx="3120925" cy="1640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7000"/>
              </a:srgbClr>
            </a:outerShdw>
          </a:effectLst>
        </p:spPr>
      </p:pic>
      <p:pic>
        <p:nvPicPr>
          <p:cNvPr id="431" name="Google Shape;431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4619" y="1729200"/>
            <a:ext cx="3318301" cy="33183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7000"/>
              </a:srgbClr>
            </a:outerShdw>
          </a:effectLst>
        </p:spPr>
      </p:pic>
      <p:pic>
        <p:nvPicPr>
          <p:cNvPr id="432" name="Google Shape;432;p56"/>
          <p:cNvPicPr preferRelativeResize="0"/>
          <p:nvPr/>
        </p:nvPicPr>
        <p:blipFill rotWithShape="1">
          <a:blip r:embed="rId9">
            <a:alphaModFix/>
          </a:blip>
          <a:srcRect b="0" l="12272" r="9111" t="0"/>
          <a:stretch/>
        </p:blipFill>
        <p:spPr>
          <a:xfrm>
            <a:off x="6716813" y="3407025"/>
            <a:ext cx="2292752" cy="1640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7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7"/>
          <p:cNvSpPr txBox="1"/>
          <p:nvPr>
            <p:ph type="title"/>
          </p:nvPr>
        </p:nvSpPr>
        <p:spPr>
          <a:xfrm>
            <a:off x="135514" y="0"/>
            <a:ext cx="8505000" cy="3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ru" sz="1918">
                <a:solidFill>
                  <a:srgbClr val="000099"/>
                </a:solidFill>
              </a:rPr>
              <a:t>Конференция УБС и СМУиС: организация и новые форматы</a:t>
            </a:r>
            <a:endParaRPr b="1" sz="1918">
              <a:solidFill>
                <a:srgbClr val="000099"/>
              </a:solidFill>
            </a:endParaRPr>
          </a:p>
        </p:txBody>
      </p:sp>
      <p:graphicFrame>
        <p:nvGraphicFramePr>
          <p:cNvPr id="438" name="Google Shape;438;p57"/>
          <p:cNvGraphicFramePr/>
          <p:nvPr/>
        </p:nvGraphicFramePr>
        <p:xfrm>
          <a:off x="151142" y="46737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{006C1ABD-5F15-4534-A422-988F076C40F4}</a:tableStyleId>
              </a:tblPr>
              <a:tblGrid>
                <a:gridCol w="3764450"/>
                <a:gridCol w="4892425"/>
              </a:tblGrid>
              <a:tr h="2737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indent="-166199" lvl="0" marL="269999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AutoNum type="arabicParenR"/>
                      </a:pPr>
                      <a:r>
                        <a:rPr lang="ru" sz="1200">
                          <a:solidFill>
                            <a:schemeClr val="dk1"/>
                          </a:solidFill>
                        </a:rPr>
                        <a:t>координация сотрудников института;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indent="-166199" lvl="0" marL="269999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AutoNum type="arabicParenR"/>
                      </a:pPr>
                      <a:r>
                        <a:rPr lang="ru" sz="1200">
                          <a:solidFill>
                            <a:schemeClr val="dk1"/>
                          </a:solidFill>
                        </a:rPr>
                        <a:t>информационное сопровождение конференции;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indent="-166199" lvl="0" marL="269999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AutoNum type="arabicParenR"/>
                      </a:pPr>
                      <a:r>
                        <a:rPr lang="ru" sz="1200">
                          <a:solidFill>
                            <a:schemeClr val="dk1"/>
                          </a:solidFill>
                        </a:rPr>
                        <a:t>графический дизайн и продвижение мероприятий </a:t>
                      </a:r>
                      <a:r>
                        <a:rPr lang="ru" sz="1000">
                          <a:solidFill>
                            <a:schemeClr val="dk1"/>
                          </a:solidFill>
                        </a:rPr>
                        <a:t>(</a:t>
                      </a:r>
                      <a:r>
                        <a:rPr i="1" lang="ru" sz="10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П. Нечаева, К. Шутова</a:t>
                      </a:r>
                      <a:r>
                        <a:rPr b="1" lang="ru" sz="10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)</a:t>
                      </a:r>
                      <a:r>
                        <a:rPr b="1" lang="ru" sz="12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;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indent="-166199" lvl="0" marL="269999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AutoNum type="arabicParenR"/>
                      </a:pPr>
                      <a:r>
                        <a:rPr lang="ru" sz="1200">
                          <a:solidFill>
                            <a:schemeClr val="dk1"/>
                          </a:solidFill>
                        </a:rPr>
                        <a:t>методическая поддержка при </a:t>
                      </a:r>
                      <a:br>
                        <a:rPr lang="ru" sz="1200">
                          <a:solidFill>
                            <a:schemeClr val="dk1"/>
                          </a:solidFill>
                        </a:rPr>
                      </a:br>
                      <a:r>
                        <a:rPr lang="ru" sz="1200">
                          <a:solidFill>
                            <a:schemeClr val="dk1"/>
                          </a:solidFill>
                        </a:rPr>
                        <a:t>оформлении сборника докладов.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ru" sz="10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А.Широкий, И.Петров</a:t>
                      </a:r>
                      <a:endParaRPr i="1"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228600" rtl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ru" sz="2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457200" rtl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21950">
                <a:tc>
                  <a:txBody>
                    <a:bodyPr/>
                    <a:lstStyle/>
                    <a:p>
                      <a:pPr indent="0" lvl="0" marL="228600" rtl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39" name="Google Shape;439;p57"/>
          <p:cNvPicPr preferRelativeResize="0"/>
          <p:nvPr/>
        </p:nvPicPr>
        <p:blipFill rotWithShape="1">
          <a:blip r:embed="rId3">
            <a:alphaModFix/>
          </a:blip>
          <a:srcRect b="20070" l="0" r="5970" t="0"/>
          <a:stretch/>
        </p:blipFill>
        <p:spPr>
          <a:xfrm>
            <a:off x="6140800" y="963600"/>
            <a:ext cx="2800800" cy="15872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40" name="Google Shape;44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7987" y="969172"/>
            <a:ext cx="1122175" cy="15871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41" name="Google Shape;441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9409" y="963595"/>
            <a:ext cx="1122175" cy="15872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42" name="Google Shape;442;p57"/>
          <p:cNvPicPr preferRelativeResize="0"/>
          <p:nvPr/>
        </p:nvPicPr>
        <p:blipFill rotWithShape="1">
          <a:blip r:embed="rId6">
            <a:alphaModFix/>
          </a:blip>
          <a:srcRect b="0" l="9738" r="28817" t="47393"/>
          <a:stretch/>
        </p:blipFill>
        <p:spPr>
          <a:xfrm>
            <a:off x="271193" y="3182618"/>
            <a:ext cx="3209098" cy="183130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43" name="Google Shape;443;p57"/>
          <p:cNvSpPr txBox="1"/>
          <p:nvPr/>
        </p:nvSpPr>
        <p:spPr>
          <a:xfrm>
            <a:off x="-52116" y="2701301"/>
            <a:ext cx="58635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99"/>
                </a:solidFill>
                <a:highlight>
                  <a:schemeClr val="lt1"/>
                </a:highlight>
              </a:rPr>
              <a:t>Интеллектуально-развлекательная викторина (квиз)</a:t>
            </a:r>
            <a:endParaRPr sz="1600">
              <a:solidFill>
                <a:srgbClr val="000099"/>
              </a:solidFill>
              <a:highlight>
                <a:schemeClr val="lt1"/>
              </a:highlight>
            </a:endParaRPr>
          </a:p>
        </p:txBody>
      </p:sp>
      <p:sp>
        <p:nvSpPr>
          <p:cNvPr id="444" name="Google Shape;444;p57"/>
          <p:cNvSpPr txBox="1"/>
          <p:nvPr/>
        </p:nvSpPr>
        <p:spPr>
          <a:xfrm>
            <a:off x="-43443" y="2917712"/>
            <a:ext cx="5046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ru" sz="1000">
                <a:solidFill>
                  <a:schemeClr val="dk1"/>
                </a:solidFill>
                <a:highlight>
                  <a:schemeClr val="lt1"/>
                </a:highlight>
              </a:rPr>
              <a:t>Д. Шатов, К. Шутова, П. Нечаева</a:t>
            </a:r>
            <a:endParaRPr i="1" sz="1000">
              <a:highlight>
                <a:schemeClr val="lt1"/>
              </a:highlight>
            </a:endParaRPr>
          </a:p>
        </p:txBody>
      </p:sp>
      <p:pic>
        <p:nvPicPr>
          <p:cNvPr id="445" name="Google Shape;445;p57"/>
          <p:cNvPicPr preferRelativeResize="0"/>
          <p:nvPr/>
        </p:nvPicPr>
        <p:blipFill rotWithShape="1">
          <a:blip r:embed="rId7">
            <a:alphaModFix/>
          </a:blip>
          <a:srcRect b="0" l="0" r="0" t="15611"/>
          <a:stretch/>
        </p:blipFill>
        <p:spPr>
          <a:xfrm>
            <a:off x="6140796" y="3168450"/>
            <a:ext cx="2800800" cy="1831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46" name="Google Shape;446;p57"/>
          <p:cNvSpPr txBox="1"/>
          <p:nvPr/>
        </p:nvSpPr>
        <p:spPr>
          <a:xfrm>
            <a:off x="3484775" y="675482"/>
            <a:ext cx="2858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 sz="1000">
                <a:solidFill>
                  <a:schemeClr val="dk1"/>
                </a:solidFill>
                <a:highlight>
                  <a:schemeClr val="lt1"/>
                </a:highlight>
              </a:rPr>
              <a:t>И.Козицин, Ю.Рассадин</a:t>
            </a:r>
            <a:endParaRPr i="1" sz="1000"/>
          </a:p>
        </p:txBody>
      </p:sp>
      <p:sp>
        <p:nvSpPr>
          <p:cNvPr id="447" name="Google Shape;447;p57"/>
          <p:cNvSpPr txBox="1"/>
          <p:nvPr/>
        </p:nvSpPr>
        <p:spPr>
          <a:xfrm>
            <a:off x="151150" y="381000"/>
            <a:ext cx="32091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99"/>
                </a:solidFill>
                <a:highlight>
                  <a:schemeClr val="lt1"/>
                </a:highlight>
              </a:rPr>
              <a:t>Подготовка и сопровождение</a:t>
            </a:r>
            <a:endParaRPr sz="1600">
              <a:solidFill>
                <a:srgbClr val="000099"/>
              </a:solidFill>
              <a:highlight>
                <a:schemeClr val="lt1"/>
              </a:highlight>
            </a:endParaRPr>
          </a:p>
        </p:txBody>
      </p:sp>
      <p:sp>
        <p:nvSpPr>
          <p:cNvPr id="448" name="Google Shape;448;p57"/>
          <p:cNvSpPr txBox="1"/>
          <p:nvPr/>
        </p:nvSpPr>
        <p:spPr>
          <a:xfrm>
            <a:off x="3250686" y="449347"/>
            <a:ext cx="41007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99"/>
                </a:solidFill>
                <a:highlight>
                  <a:schemeClr val="lt1"/>
                </a:highlight>
              </a:rPr>
              <a:t>Хакатоны</a:t>
            </a:r>
            <a:endParaRPr sz="1600">
              <a:solidFill>
                <a:srgbClr val="000099"/>
              </a:solidFill>
              <a:highlight>
                <a:schemeClr val="lt1"/>
              </a:highlight>
            </a:endParaRPr>
          </a:p>
        </p:txBody>
      </p:sp>
      <p:sp>
        <p:nvSpPr>
          <p:cNvPr id="449" name="Google Shape;449;p57"/>
          <p:cNvSpPr txBox="1"/>
          <p:nvPr/>
        </p:nvSpPr>
        <p:spPr>
          <a:xfrm>
            <a:off x="5799330" y="2690260"/>
            <a:ext cx="29418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99"/>
                </a:solidFill>
                <a:highlight>
                  <a:schemeClr val="lt1"/>
                </a:highlight>
              </a:rPr>
              <a:t>Круглый стол</a:t>
            </a:r>
            <a:endParaRPr sz="1600">
              <a:solidFill>
                <a:srgbClr val="000099"/>
              </a:solidFill>
              <a:highlight>
                <a:schemeClr val="lt1"/>
              </a:highlight>
            </a:endParaRPr>
          </a:p>
        </p:txBody>
      </p:sp>
      <p:sp>
        <p:nvSpPr>
          <p:cNvPr id="450" name="Google Shape;450;p57"/>
          <p:cNvSpPr txBox="1"/>
          <p:nvPr/>
        </p:nvSpPr>
        <p:spPr>
          <a:xfrm>
            <a:off x="5804602" y="2912886"/>
            <a:ext cx="3067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ru" sz="1000">
                <a:solidFill>
                  <a:schemeClr val="dk1"/>
                </a:solidFill>
                <a:highlight>
                  <a:schemeClr val="lt1"/>
                </a:highlight>
              </a:rPr>
              <a:t>Д. Лемтюжникова</a:t>
            </a:r>
            <a:endParaRPr i="1" sz="1000">
              <a:highlight>
                <a:schemeClr val="lt1"/>
              </a:highlight>
            </a:endParaRPr>
          </a:p>
        </p:txBody>
      </p:sp>
      <p:sp>
        <p:nvSpPr>
          <p:cNvPr id="451" name="Google Shape;451;p57"/>
          <p:cNvSpPr txBox="1"/>
          <p:nvPr/>
        </p:nvSpPr>
        <p:spPr>
          <a:xfrm>
            <a:off x="4401806" y="501092"/>
            <a:ext cx="4427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highlight>
                  <a:schemeClr val="lt1"/>
                </a:highlight>
              </a:rPr>
              <a:t>(соревнования по анализу текстов, микроклимата, энергопотребления)</a:t>
            </a:r>
            <a:endParaRPr i="1" sz="10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2" name="Google Shape;452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56983" y="3182624"/>
            <a:ext cx="2116073" cy="18312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8"/>
          <p:cNvSpPr txBox="1"/>
          <p:nvPr>
            <p:ph type="ctrTitle"/>
          </p:nvPr>
        </p:nvSpPr>
        <p:spPr>
          <a:xfrm>
            <a:off x="717525" y="3745025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/>
              <a:t>Площадки для работы и отдыха</a:t>
            </a:r>
            <a:endParaRPr sz="3400"/>
          </a:p>
        </p:txBody>
      </p:sp>
      <p:pic>
        <p:nvPicPr>
          <p:cNvPr id="458" name="Google Shape;458;p58"/>
          <p:cNvPicPr preferRelativeResize="0"/>
          <p:nvPr/>
        </p:nvPicPr>
        <p:blipFill rotWithShape="1">
          <a:blip r:embed="rId3">
            <a:alphaModFix/>
          </a:blip>
          <a:srcRect b="0" l="20779" r="0" t="3232"/>
          <a:stretch/>
        </p:blipFill>
        <p:spPr>
          <a:xfrm>
            <a:off x="5958325" y="1843775"/>
            <a:ext cx="2981374" cy="127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1000"/>
              </a:srgbClr>
            </a:outerShdw>
          </a:effectLst>
        </p:spPr>
      </p:pic>
      <p:sp>
        <p:nvSpPr>
          <p:cNvPr id="459" name="Google Shape;459;p58"/>
          <p:cNvSpPr txBox="1"/>
          <p:nvPr>
            <p:ph idx="4294967295" type="body"/>
          </p:nvPr>
        </p:nvSpPr>
        <p:spPr>
          <a:xfrm>
            <a:off x="8056548" y="2730759"/>
            <a:ext cx="874500" cy="38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700">
                <a:solidFill>
                  <a:srgbClr val="000099"/>
                </a:solidFill>
                <a:highlight>
                  <a:schemeClr val="lt1"/>
                </a:highlight>
              </a:rPr>
              <a:t>ЦМИТ</a:t>
            </a:r>
            <a:endParaRPr sz="1700">
              <a:solidFill>
                <a:srgbClr val="000099"/>
              </a:solidFill>
              <a:highlight>
                <a:schemeClr val="lt1"/>
              </a:highlight>
            </a:endParaRPr>
          </a:p>
        </p:txBody>
      </p:sp>
      <p:pic>
        <p:nvPicPr>
          <p:cNvPr id="460" name="Google Shape;460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7002" y="66150"/>
            <a:ext cx="2810134" cy="16945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1000"/>
              </a:srgbClr>
            </a:outerShdw>
          </a:effectLst>
        </p:spPr>
      </p:pic>
      <p:sp>
        <p:nvSpPr>
          <p:cNvPr id="461" name="Google Shape;461;p58"/>
          <p:cNvSpPr txBox="1"/>
          <p:nvPr>
            <p:ph idx="4294967295" type="body"/>
          </p:nvPr>
        </p:nvSpPr>
        <p:spPr>
          <a:xfrm>
            <a:off x="1836302" y="1373925"/>
            <a:ext cx="1289100" cy="38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700">
                <a:solidFill>
                  <a:srgbClr val="000099"/>
                </a:solidFill>
                <a:highlight>
                  <a:schemeClr val="lt1"/>
                </a:highlight>
              </a:rPr>
              <a:t>Коворкинг</a:t>
            </a:r>
            <a:endParaRPr sz="1700">
              <a:solidFill>
                <a:srgbClr val="000099"/>
              </a:solidFill>
              <a:highlight>
                <a:schemeClr val="lt1"/>
              </a:highlight>
            </a:endParaRPr>
          </a:p>
        </p:txBody>
      </p:sp>
      <p:pic>
        <p:nvPicPr>
          <p:cNvPr id="462" name="Google Shape;462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5868" y="66150"/>
            <a:ext cx="2662557" cy="16945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1000"/>
              </a:srgbClr>
            </a:outerShdw>
          </a:effectLst>
        </p:spPr>
      </p:pic>
      <p:sp>
        <p:nvSpPr>
          <p:cNvPr id="463" name="Google Shape;463;p58"/>
          <p:cNvSpPr txBox="1"/>
          <p:nvPr>
            <p:ph idx="4294967295" type="body"/>
          </p:nvPr>
        </p:nvSpPr>
        <p:spPr>
          <a:xfrm>
            <a:off x="3885016" y="1372834"/>
            <a:ext cx="2011200" cy="38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700">
                <a:solidFill>
                  <a:srgbClr val="000099"/>
                </a:solidFill>
                <a:highlight>
                  <a:schemeClr val="lt1"/>
                </a:highlight>
              </a:rPr>
              <a:t>Тренажерный зал</a:t>
            </a:r>
            <a:endParaRPr sz="1700">
              <a:solidFill>
                <a:srgbClr val="000099"/>
              </a:solidFill>
              <a:highlight>
                <a:schemeClr val="lt1"/>
              </a:highlight>
            </a:endParaRPr>
          </a:p>
        </p:txBody>
      </p:sp>
      <p:pic>
        <p:nvPicPr>
          <p:cNvPr id="464" name="Google Shape;464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8317" y="66150"/>
            <a:ext cx="2981382" cy="16945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1000"/>
              </a:srgbClr>
            </a:outerShdw>
          </a:effectLst>
        </p:spPr>
      </p:pic>
      <p:sp>
        <p:nvSpPr>
          <p:cNvPr id="465" name="Google Shape;465;p58"/>
          <p:cNvSpPr txBox="1"/>
          <p:nvPr/>
        </p:nvSpPr>
        <p:spPr>
          <a:xfrm>
            <a:off x="7515352" y="1373330"/>
            <a:ext cx="1788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700">
                <a:solidFill>
                  <a:srgbClr val="000099"/>
                </a:solidFill>
                <a:highlight>
                  <a:schemeClr val="lt1"/>
                </a:highlight>
              </a:rPr>
              <a:t>Зал для йоги</a:t>
            </a:r>
            <a:endParaRPr sz="1300">
              <a:solidFill>
                <a:srgbClr val="000099"/>
              </a:solidFill>
            </a:endParaRPr>
          </a:p>
        </p:txBody>
      </p:sp>
      <p:pic>
        <p:nvPicPr>
          <p:cNvPr id="466" name="Google Shape;466;p58"/>
          <p:cNvPicPr preferRelativeResize="0"/>
          <p:nvPr/>
        </p:nvPicPr>
        <p:blipFill rotWithShape="1">
          <a:blip r:embed="rId7">
            <a:alphaModFix/>
          </a:blip>
          <a:srcRect b="0" l="0" r="0" t="1565"/>
          <a:stretch/>
        </p:blipFill>
        <p:spPr>
          <a:xfrm>
            <a:off x="157000" y="1835175"/>
            <a:ext cx="2810125" cy="1427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1000"/>
              </a:srgbClr>
            </a:outerShdw>
          </a:effectLst>
        </p:spPr>
      </p:pic>
      <p:sp>
        <p:nvSpPr>
          <p:cNvPr id="467" name="Google Shape;467;p58"/>
          <p:cNvSpPr txBox="1"/>
          <p:nvPr/>
        </p:nvSpPr>
        <p:spPr>
          <a:xfrm>
            <a:off x="1946105" y="2730757"/>
            <a:ext cx="1336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700">
                <a:solidFill>
                  <a:srgbClr val="000099"/>
                </a:solidFill>
                <a:highlight>
                  <a:schemeClr val="lt1"/>
                </a:highlight>
              </a:rPr>
              <a:t>Бильярд</a:t>
            </a:r>
            <a:endParaRPr sz="1300">
              <a:solidFill>
                <a:srgbClr val="000099"/>
              </a:solidFill>
            </a:endParaRPr>
          </a:p>
        </p:txBody>
      </p:sp>
      <p:pic>
        <p:nvPicPr>
          <p:cNvPr id="468" name="Google Shape;468;p58"/>
          <p:cNvPicPr preferRelativeResize="0"/>
          <p:nvPr/>
        </p:nvPicPr>
        <p:blipFill rotWithShape="1">
          <a:blip r:embed="rId8">
            <a:alphaModFix/>
          </a:blip>
          <a:srcRect b="1531" l="6279" r="-6279" t="1541"/>
          <a:stretch/>
        </p:blipFill>
        <p:spPr>
          <a:xfrm>
            <a:off x="3191975" y="3232262"/>
            <a:ext cx="2704250" cy="1485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1000"/>
              </a:srgbClr>
            </a:outerShdw>
          </a:effectLst>
        </p:spPr>
      </p:pic>
      <p:pic>
        <p:nvPicPr>
          <p:cNvPr id="469" name="Google Shape;469;p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7000" y="3321150"/>
            <a:ext cx="2810176" cy="13789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1000"/>
              </a:srgbClr>
            </a:outerShdw>
          </a:effectLst>
        </p:spPr>
      </p:pic>
      <p:pic>
        <p:nvPicPr>
          <p:cNvPr id="470" name="Google Shape;470;p5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31450" y="1866125"/>
            <a:ext cx="2662550" cy="127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1000"/>
              </a:srgbClr>
            </a:outerShdw>
          </a:effectLst>
        </p:spPr>
      </p:pic>
      <p:sp>
        <p:nvSpPr>
          <p:cNvPr id="471" name="Google Shape;471;p58"/>
          <p:cNvSpPr txBox="1"/>
          <p:nvPr/>
        </p:nvSpPr>
        <p:spPr>
          <a:xfrm>
            <a:off x="4230988" y="4247550"/>
            <a:ext cx="1958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700">
                <a:solidFill>
                  <a:srgbClr val="000099"/>
                </a:solidFill>
                <a:highlight>
                  <a:schemeClr val="lt1"/>
                </a:highlight>
              </a:rPr>
              <a:t>AРТ-студия</a:t>
            </a:r>
            <a:endParaRPr sz="1300">
              <a:solidFill>
                <a:srgbClr val="000099"/>
              </a:solidFill>
            </a:endParaRPr>
          </a:p>
        </p:txBody>
      </p:sp>
      <p:sp>
        <p:nvSpPr>
          <p:cNvPr id="472" name="Google Shape;472;p58"/>
          <p:cNvSpPr txBox="1"/>
          <p:nvPr/>
        </p:nvSpPr>
        <p:spPr>
          <a:xfrm>
            <a:off x="701725" y="4316100"/>
            <a:ext cx="2545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700">
                <a:solidFill>
                  <a:srgbClr val="000099"/>
                </a:solidFill>
                <a:highlight>
                  <a:schemeClr val="lt1"/>
                </a:highlight>
              </a:rPr>
              <a:t>Клуб настольных игр</a:t>
            </a:r>
            <a:endParaRPr sz="1300">
              <a:solidFill>
                <a:srgbClr val="000099"/>
              </a:solidFill>
            </a:endParaRPr>
          </a:p>
        </p:txBody>
      </p:sp>
      <p:sp>
        <p:nvSpPr>
          <p:cNvPr id="473" name="Google Shape;473;p58"/>
          <p:cNvSpPr txBox="1"/>
          <p:nvPr/>
        </p:nvSpPr>
        <p:spPr>
          <a:xfrm>
            <a:off x="4371373" y="2730759"/>
            <a:ext cx="1578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700">
                <a:solidFill>
                  <a:srgbClr val="000099"/>
                </a:solidFill>
                <a:highlight>
                  <a:schemeClr val="lt1"/>
                </a:highlight>
              </a:rPr>
              <a:t>Робополигон</a:t>
            </a:r>
            <a:endParaRPr sz="1300">
              <a:solidFill>
                <a:srgbClr val="000099"/>
              </a:solidFill>
            </a:endParaRPr>
          </a:p>
        </p:txBody>
      </p:sp>
      <p:pic>
        <p:nvPicPr>
          <p:cNvPr id="474" name="Google Shape;474;p5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49675" y="3177150"/>
            <a:ext cx="2981376" cy="15229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1000"/>
              </a:srgbClr>
            </a:outerShdw>
          </a:effectLst>
        </p:spPr>
      </p:pic>
      <p:sp>
        <p:nvSpPr>
          <p:cNvPr id="475" name="Google Shape;475;p58"/>
          <p:cNvSpPr txBox="1"/>
          <p:nvPr/>
        </p:nvSpPr>
        <p:spPr>
          <a:xfrm>
            <a:off x="7621252" y="4247552"/>
            <a:ext cx="1240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700">
                <a:solidFill>
                  <a:srgbClr val="000099"/>
                </a:solidFill>
                <a:highlight>
                  <a:schemeClr val="lt1"/>
                </a:highlight>
              </a:rPr>
              <a:t>Спорт зал</a:t>
            </a:r>
            <a:endParaRPr>
              <a:solidFill>
                <a:srgbClr val="000099"/>
              </a:solidFill>
            </a:endParaRPr>
          </a:p>
        </p:txBody>
      </p:sp>
      <p:sp>
        <p:nvSpPr>
          <p:cNvPr id="476" name="Google Shape;476;p58"/>
          <p:cNvSpPr txBox="1"/>
          <p:nvPr>
            <p:ph type="ctrTitle"/>
          </p:nvPr>
        </p:nvSpPr>
        <p:spPr>
          <a:xfrm>
            <a:off x="946125" y="4583225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/>
              <a:t>Площадки для работы и отдыха</a:t>
            </a:r>
            <a:endParaRPr sz="3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9"/>
          <p:cNvSpPr txBox="1"/>
          <p:nvPr>
            <p:ph type="title"/>
          </p:nvPr>
        </p:nvSpPr>
        <p:spPr>
          <a:xfrm>
            <a:off x="505825" y="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E69138"/>
                </a:solidFill>
              </a:rPr>
              <a:t>Зона коворкинга</a:t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482" name="Google Shape;482;p59"/>
          <p:cNvSpPr txBox="1"/>
          <p:nvPr>
            <p:ph idx="1" type="body"/>
          </p:nvPr>
        </p:nvSpPr>
        <p:spPr>
          <a:xfrm>
            <a:off x="466800" y="600975"/>
            <a:ext cx="8351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85">
                <a:latin typeface="Raleway"/>
                <a:ea typeface="Raleway"/>
                <a:cs typeface="Raleway"/>
                <a:sym typeface="Raleway"/>
              </a:rPr>
              <a:t>Место, где секции объединяются, создаются новые проекты и идеи, налаживается мультилабораторный контакт</a:t>
            </a:r>
            <a:endParaRPr sz="1585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83" name="Google Shape;48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67138"/>
            <a:ext cx="3420624" cy="256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0975" y="907575"/>
            <a:ext cx="3420624" cy="256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0625" y="1466375"/>
            <a:ext cx="2150350" cy="2867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0"/>
          <p:cNvSpPr txBox="1"/>
          <p:nvPr>
            <p:ph idx="1" type="body"/>
          </p:nvPr>
        </p:nvSpPr>
        <p:spPr>
          <a:xfrm>
            <a:off x="155250" y="1434725"/>
            <a:ext cx="1691400" cy="33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aleway"/>
                <a:ea typeface="Raleway"/>
                <a:cs typeface="Raleway"/>
                <a:sym typeface="Raleway"/>
              </a:rPr>
              <a:t>Установлено спортивное оборудование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>
                <a:latin typeface="Raleway"/>
                <a:ea typeface="Raleway"/>
                <a:cs typeface="Raleway"/>
                <a:sym typeface="Raleway"/>
              </a:rPr>
              <a:t>Проводятся спортивные тренировки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91" name="Google Shape;491;p60"/>
          <p:cNvPicPr preferRelativeResize="0"/>
          <p:nvPr/>
        </p:nvPicPr>
        <p:blipFill rotWithShape="1">
          <a:blip r:embed="rId3">
            <a:alphaModFix/>
          </a:blip>
          <a:srcRect b="0" l="25864" r="28341" t="0"/>
          <a:stretch/>
        </p:blipFill>
        <p:spPr>
          <a:xfrm>
            <a:off x="4724399" y="1835850"/>
            <a:ext cx="1731651" cy="280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60"/>
          <p:cNvPicPr preferRelativeResize="0"/>
          <p:nvPr/>
        </p:nvPicPr>
        <p:blipFill rotWithShape="1">
          <a:blip r:embed="rId4">
            <a:alphaModFix/>
          </a:blip>
          <a:srcRect b="0" l="10935" r="10050" t="16784"/>
          <a:stretch/>
        </p:blipFill>
        <p:spPr>
          <a:xfrm>
            <a:off x="1846725" y="1053375"/>
            <a:ext cx="2619300" cy="2042703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60"/>
          <p:cNvSpPr txBox="1"/>
          <p:nvPr>
            <p:ph type="title"/>
          </p:nvPr>
        </p:nvSpPr>
        <p:spPr>
          <a:xfrm>
            <a:off x="194675" y="0"/>
            <a:ext cx="5467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80808"/>
                </a:solidFill>
              </a:rPr>
              <a:t>Тренажерный зал </a:t>
            </a:r>
            <a:endParaRPr/>
          </a:p>
        </p:txBody>
      </p:sp>
      <p:sp>
        <p:nvSpPr>
          <p:cNvPr id="494" name="Google Shape;494;p60"/>
          <p:cNvSpPr txBox="1"/>
          <p:nvPr/>
        </p:nvSpPr>
        <p:spPr>
          <a:xfrm>
            <a:off x="7293075" y="3458325"/>
            <a:ext cx="261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+79265765756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5" name="Google Shape;495;p60"/>
          <p:cNvSpPr txBox="1"/>
          <p:nvPr/>
        </p:nvSpPr>
        <p:spPr>
          <a:xfrm>
            <a:off x="6358850" y="3077050"/>
            <a:ext cx="31623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Рассадин Юрий Михайлович </a:t>
            </a:r>
            <a:endParaRPr sz="1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н.с. Лаборатория №37</a:t>
            </a:r>
            <a:endParaRPr sz="4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96" name="Google Shape;496;p60"/>
          <p:cNvCxnSpPr/>
          <p:nvPr/>
        </p:nvCxnSpPr>
        <p:spPr>
          <a:xfrm>
            <a:off x="6763875" y="1390400"/>
            <a:ext cx="19500" cy="363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97" name="Google Shape;497;p60"/>
          <p:cNvPicPr preferRelativeResize="0"/>
          <p:nvPr/>
        </p:nvPicPr>
        <p:blipFill rotWithShape="1">
          <a:blip r:embed="rId5">
            <a:alphaModFix/>
          </a:blip>
          <a:srcRect b="0" l="25194" r="0" t="0"/>
          <a:stretch/>
        </p:blipFill>
        <p:spPr>
          <a:xfrm>
            <a:off x="6893650" y="1122225"/>
            <a:ext cx="213752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4475" y="3164926"/>
            <a:ext cx="799420" cy="190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3903" y="3164913"/>
            <a:ext cx="799425" cy="190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923318" y="3164927"/>
            <a:ext cx="799425" cy="190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46549" y="3164920"/>
            <a:ext cx="799425" cy="1905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3"/>
          <p:cNvSpPr txBox="1"/>
          <p:nvPr>
            <p:ph type="title"/>
          </p:nvPr>
        </p:nvSpPr>
        <p:spPr>
          <a:xfrm>
            <a:off x="142475" y="87678"/>
            <a:ext cx="7021200" cy="106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>
                <a:solidFill>
                  <a:srgbClr val="3333B2"/>
                </a:solidFill>
              </a:rPr>
              <a:t>Возможности СМУиС</a:t>
            </a:r>
            <a:r>
              <a:rPr lang="ru" sz="3300">
                <a:solidFill>
                  <a:srgbClr val="3333B2"/>
                </a:solidFill>
              </a:rPr>
              <a:t>:</a:t>
            </a:r>
            <a:endParaRPr sz="3300">
              <a:solidFill>
                <a:srgbClr val="3333B2"/>
              </a:solidFill>
            </a:endParaRPr>
          </a:p>
        </p:txBody>
      </p:sp>
      <p:sp>
        <p:nvSpPr>
          <p:cNvPr id="242" name="Google Shape;242;p43"/>
          <p:cNvSpPr txBox="1"/>
          <p:nvPr/>
        </p:nvSpPr>
        <p:spPr>
          <a:xfrm>
            <a:off x="734050" y="896925"/>
            <a:ext cx="4822800" cy="35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ru" sz="1700">
                <a:latin typeface="Raleway"/>
                <a:ea typeface="Raleway"/>
                <a:cs typeface="Raleway"/>
                <a:sym typeface="Raleway"/>
              </a:rPr>
              <a:t>Создание условий </a:t>
            </a:r>
            <a:r>
              <a:rPr lang="ru" sz="1700">
                <a:latin typeface="Raleway"/>
                <a:ea typeface="Raleway"/>
                <a:cs typeface="Raleway"/>
                <a:sym typeface="Raleway"/>
              </a:rPr>
              <a:t>для получения, внедрения и популяризации научных результатов.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ru" sz="1700">
                <a:latin typeface="Raleway"/>
                <a:ea typeface="Raleway"/>
                <a:cs typeface="Raleway"/>
                <a:sym typeface="Raleway"/>
              </a:rPr>
              <a:t>Реализация обучающей площадки</a:t>
            </a:r>
            <a:r>
              <a:rPr b="1" lang="ru" sz="170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 sz="1700">
                <a:latin typeface="Raleway"/>
                <a:ea typeface="Raleway"/>
                <a:cs typeface="Raleway"/>
                <a:sym typeface="Raleway"/>
              </a:rPr>
              <a:t>для управления ресурсами.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ru" sz="1700">
                <a:latin typeface="Raleway"/>
                <a:ea typeface="Raleway"/>
                <a:cs typeface="Raleway"/>
                <a:sym typeface="Raleway"/>
              </a:rPr>
              <a:t>Поддержка своего тела, ума и творческого начала в отличной форме.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Raleway"/>
              <a:buChar char="●"/>
            </a:pPr>
            <a:r>
              <a:rPr lang="ru" sz="1700">
                <a:latin typeface="Raleway"/>
                <a:ea typeface="Raleway"/>
                <a:cs typeface="Raleway"/>
                <a:sym typeface="Raleway"/>
              </a:rPr>
              <a:t>Адаптация молодых ученых и специалистов в системе коммуникаций.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3" name="Google Shape;24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8575" y="1098875"/>
            <a:ext cx="1689349" cy="112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9602" y="2337963"/>
            <a:ext cx="1727299" cy="12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9600" y="3678675"/>
            <a:ext cx="1727299" cy="1295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1"/>
          <p:cNvSpPr txBox="1"/>
          <p:nvPr/>
        </p:nvSpPr>
        <p:spPr>
          <a:xfrm>
            <a:off x="6206450" y="3000850"/>
            <a:ext cx="31623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Уткин Антон Викторович </a:t>
            </a:r>
            <a:endParaRPr sz="1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в.н.с. Лаборатория №37</a:t>
            </a:r>
            <a:endParaRPr sz="4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7" name="Google Shape;507;p61"/>
          <p:cNvSpPr txBox="1"/>
          <p:nvPr>
            <p:ph idx="1" type="body"/>
          </p:nvPr>
        </p:nvSpPr>
        <p:spPr>
          <a:xfrm>
            <a:off x="87600" y="1320475"/>
            <a:ext cx="30336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ru">
                <a:latin typeface="Raleway"/>
                <a:ea typeface="Raleway"/>
                <a:cs typeface="Raleway"/>
                <a:sym typeface="Raleway"/>
              </a:rPr>
              <a:t>Установлен бильярдный стол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ru">
                <a:latin typeface="Raleway"/>
                <a:ea typeface="Raleway"/>
                <a:cs typeface="Raleway"/>
                <a:sym typeface="Raleway"/>
              </a:rPr>
              <a:t>Проведено несколько партий и мини-турниров, в том числе 28.03.22.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08" name="Google Shape;50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1750" y="2227825"/>
            <a:ext cx="3731850" cy="2798875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61"/>
          <p:cNvSpPr txBox="1"/>
          <p:nvPr>
            <p:ph type="title"/>
          </p:nvPr>
        </p:nvSpPr>
        <p:spPr>
          <a:xfrm>
            <a:off x="194675" y="0"/>
            <a:ext cx="5467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80808"/>
                </a:solidFill>
              </a:rPr>
              <a:t>Бильярдный клуб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61"/>
          <p:cNvSpPr txBox="1"/>
          <p:nvPr/>
        </p:nvSpPr>
        <p:spPr>
          <a:xfrm>
            <a:off x="7285175" y="3344825"/>
            <a:ext cx="26193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тел.1577</a:t>
            </a:r>
            <a:endParaRPr sz="1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8 (926) 237-07-07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11" name="Google Shape;511;p61"/>
          <p:cNvCxnSpPr/>
          <p:nvPr/>
        </p:nvCxnSpPr>
        <p:spPr>
          <a:xfrm>
            <a:off x="6459075" y="1390400"/>
            <a:ext cx="19500" cy="363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12" name="Google Shape;512;p61"/>
          <p:cNvPicPr preferRelativeResize="0"/>
          <p:nvPr/>
        </p:nvPicPr>
        <p:blipFill rotWithShape="1">
          <a:blip r:embed="rId4">
            <a:alphaModFix/>
          </a:blip>
          <a:srcRect b="0" l="29755" r="0" t="0"/>
          <a:stretch/>
        </p:blipFill>
        <p:spPr>
          <a:xfrm>
            <a:off x="6755725" y="1035875"/>
            <a:ext cx="2007275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2"/>
          <p:cNvSpPr txBox="1"/>
          <p:nvPr>
            <p:ph idx="1" type="body"/>
          </p:nvPr>
        </p:nvSpPr>
        <p:spPr>
          <a:xfrm>
            <a:off x="500850" y="1393075"/>
            <a:ext cx="5467200" cy="11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aleway"/>
                <a:ea typeface="Raleway"/>
                <a:cs typeface="Raleway"/>
                <a:sym typeface="Raleway"/>
              </a:rPr>
              <a:t>Проводятся занятия йогой в свободном режиме 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>
                <a:latin typeface="Raleway"/>
                <a:ea typeface="Raleway"/>
                <a:cs typeface="Raleway"/>
                <a:sym typeface="Raleway"/>
              </a:rPr>
              <a:t>Дважды в неделю проводятся занятия цигун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8" name="Google Shape;51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750" y="2571750"/>
            <a:ext cx="3065926" cy="229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4450" y="2218527"/>
            <a:ext cx="2694326" cy="2020726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62"/>
          <p:cNvSpPr txBox="1"/>
          <p:nvPr>
            <p:ph type="title"/>
          </p:nvPr>
        </p:nvSpPr>
        <p:spPr>
          <a:xfrm>
            <a:off x="194675" y="0"/>
            <a:ext cx="5467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Йога клуб</a:t>
            </a:r>
            <a:r>
              <a:rPr lang="ru">
                <a:solidFill>
                  <a:srgbClr val="080808"/>
                </a:solidFill>
              </a:rPr>
              <a:t>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21" name="Google Shape;521;p62"/>
          <p:cNvCxnSpPr/>
          <p:nvPr/>
        </p:nvCxnSpPr>
        <p:spPr>
          <a:xfrm>
            <a:off x="6459075" y="1390400"/>
            <a:ext cx="19500" cy="363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2" name="Google Shape;522;p62"/>
          <p:cNvSpPr txBox="1"/>
          <p:nvPr/>
        </p:nvSpPr>
        <p:spPr>
          <a:xfrm>
            <a:off x="6478575" y="2429600"/>
            <a:ext cx="26730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b="1" lang="ru" sz="2400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Вакансия!</a:t>
            </a:r>
            <a:endParaRPr b="1" sz="2400">
              <a:solidFill>
                <a:srgbClr val="38761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3"/>
          <p:cNvSpPr txBox="1"/>
          <p:nvPr/>
        </p:nvSpPr>
        <p:spPr>
          <a:xfrm>
            <a:off x="0" y="1284200"/>
            <a:ext cx="3383700" cy="3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На занятиях по шахматам участники анализируют партии гроссмейстеров и типичные планы развития игры.</a:t>
            </a:r>
            <a:endParaRPr sz="13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Также выделяется время на решение тактических задач и спарринг между участниками клуба.</a:t>
            </a:r>
            <a:endParaRPr sz="1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360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aleway"/>
              <a:buChar char="●"/>
            </a:pPr>
            <a:r>
              <a:rPr lang="ru" sz="13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9 марта 2022 г. стартовало первое занятие в шахматном клубе. Изучали испанскую партию</a:t>
            </a:r>
            <a:endParaRPr sz="1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aleway"/>
              <a:buChar char="●"/>
            </a:pPr>
            <a:r>
              <a:rPr lang="ru" sz="13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Были также проведены занятия 16 и 23 марта</a:t>
            </a:r>
            <a:endParaRPr sz="1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aleway"/>
              <a:buChar char="●"/>
            </a:pPr>
            <a:r>
              <a:rPr lang="ru" sz="13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Занятия проходят каждую среду с 17.00 до 19.00  в библиотеке ИПУ РАН на 2-м этаже</a:t>
            </a:r>
            <a:endParaRPr sz="1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aleway"/>
              <a:buChar char="●"/>
            </a:pPr>
            <a:r>
              <a:rPr lang="ru" sz="13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Подготовка к весеннему и осеннему блицу</a:t>
            </a:r>
            <a:endParaRPr sz="1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28" name="Google Shape;528;p6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529" name="Google Shape;52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3700" y="1744150"/>
            <a:ext cx="3218874" cy="241415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63"/>
          <p:cNvSpPr txBox="1"/>
          <p:nvPr>
            <p:ph type="title"/>
          </p:nvPr>
        </p:nvSpPr>
        <p:spPr>
          <a:xfrm>
            <a:off x="194675" y="0"/>
            <a:ext cx="5467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Шахматный клуб</a:t>
            </a:r>
            <a:r>
              <a:rPr lang="ru">
                <a:solidFill>
                  <a:srgbClr val="080808"/>
                </a:solidFill>
              </a:rPr>
              <a:t>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Итоги работы</a:t>
            </a:r>
            <a:endParaRPr/>
          </a:p>
        </p:txBody>
      </p:sp>
      <p:sp>
        <p:nvSpPr>
          <p:cNvPr id="531" name="Google Shape;531;p63"/>
          <p:cNvSpPr txBox="1"/>
          <p:nvPr/>
        </p:nvSpPr>
        <p:spPr>
          <a:xfrm>
            <a:off x="7195875" y="3432325"/>
            <a:ext cx="26193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+79165660752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ivan.galyaev@yandex.ru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32" name="Google Shape;532;p63"/>
          <p:cNvSpPr txBox="1"/>
          <p:nvPr/>
        </p:nvSpPr>
        <p:spPr>
          <a:xfrm>
            <a:off x="6385575" y="3084050"/>
            <a:ext cx="31623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Галяев Иван Андреевич </a:t>
            </a:r>
            <a:endParaRPr sz="1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инженер, Лаборатория №82</a:t>
            </a:r>
            <a:endParaRPr sz="4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33" name="Google Shape;533;p63"/>
          <p:cNvCxnSpPr/>
          <p:nvPr/>
        </p:nvCxnSpPr>
        <p:spPr>
          <a:xfrm>
            <a:off x="6763875" y="1390400"/>
            <a:ext cx="19500" cy="363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34" name="Google Shape;534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4675" y="794100"/>
            <a:ext cx="2055825" cy="2165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4"/>
          <p:cNvSpPr txBox="1"/>
          <p:nvPr/>
        </p:nvSpPr>
        <p:spPr>
          <a:xfrm>
            <a:off x="0" y="1211425"/>
            <a:ext cx="23931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Raleway"/>
                <a:ea typeface="Raleway"/>
                <a:cs typeface="Raleway"/>
                <a:sym typeface="Raleway"/>
              </a:rPr>
              <a:t>Приветствуем в нашем составе нового участника - Ивана Журавлёва!!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40" name="Google Shape;540;p64"/>
          <p:cNvPicPr preferRelativeResize="0"/>
          <p:nvPr/>
        </p:nvPicPr>
        <p:blipFill rotWithShape="1">
          <a:blip r:embed="rId3">
            <a:alphaModFix/>
          </a:blip>
          <a:srcRect b="0" l="0" r="33761" t="62962"/>
          <a:stretch/>
        </p:blipFill>
        <p:spPr>
          <a:xfrm>
            <a:off x="29450" y="3016775"/>
            <a:ext cx="454255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64"/>
          <p:cNvSpPr txBox="1"/>
          <p:nvPr/>
        </p:nvSpPr>
        <p:spPr>
          <a:xfrm>
            <a:off x="6083650" y="3694363"/>
            <a:ext cx="31623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Кочетков Сергей Александрович </a:t>
            </a:r>
            <a:endParaRPr sz="1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в.н.с. Лаборатория №37</a:t>
            </a:r>
            <a:endParaRPr sz="4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42" name="Google Shape;542;p64"/>
          <p:cNvSpPr txBox="1"/>
          <p:nvPr>
            <p:ph type="title"/>
          </p:nvPr>
        </p:nvSpPr>
        <p:spPr>
          <a:xfrm>
            <a:off x="194675" y="0"/>
            <a:ext cx="5467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Музыкальный клуб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Итоги четырнадцатого года работы</a:t>
            </a:r>
            <a:endParaRPr/>
          </a:p>
        </p:txBody>
      </p:sp>
      <p:sp>
        <p:nvSpPr>
          <p:cNvPr id="543" name="Google Shape;543;p64"/>
          <p:cNvSpPr txBox="1"/>
          <p:nvPr/>
        </p:nvSpPr>
        <p:spPr>
          <a:xfrm>
            <a:off x="6947300" y="4042738"/>
            <a:ext cx="2619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kos@ipu.ru</a:t>
            </a:r>
            <a:endParaRPr sz="1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+7 (963) 604-09-21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44" name="Google Shape;544;p64"/>
          <p:cNvCxnSpPr/>
          <p:nvPr/>
        </p:nvCxnSpPr>
        <p:spPr>
          <a:xfrm>
            <a:off x="6306675" y="1390400"/>
            <a:ext cx="19500" cy="363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45" name="Google Shape;545;p64"/>
          <p:cNvPicPr preferRelativeResize="0"/>
          <p:nvPr/>
        </p:nvPicPr>
        <p:blipFill rotWithShape="1">
          <a:blip r:embed="rId5">
            <a:alphaModFix/>
          </a:blip>
          <a:srcRect b="0" l="29228" r="0" t="27865"/>
          <a:stretch/>
        </p:blipFill>
        <p:spPr>
          <a:xfrm>
            <a:off x="3802012" y="1211425"/>
            <a:ext cx="2393112" cy="371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64"/>
          <p:cNvPicPr preferRelativeResize="0"/>
          <p:nvPr/>
        </p:nvPicPr>
        <p:blipFill rotWithShape="1">
          <a:blip r:embed="rId6">
            <a:alphaModFix/>
          </a:blip>
          <a:srcRect b="0" l="22827" r="10483" t="0"/>
          <a:stretch/>
        </p:blipFill>
        <p:spPr>
          <a:xfrm>
            <a:off x="6736000" y="1789363"/>
            <a:ext cx="19057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64"/>
          <p:cNvPicPr preferRelativeResize="0"/>
          <p:nvPr/>
        </p:nvPicPr>
        <p:blipFill rotWithShape="1">
          <a:blip r:embed="rId7">
            <a:alphaModFix/>
          </a:blip>
          <a:srcRect b="30250" l="11535" r="0" t="0"/>
          <a:stretch/>
        </p:blipFill>
        <p:spPr>
          <a:xfrm>
            <a:off x="2538950" y="1154900"/>
            <a:ext cx="988000" cy="1038725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64"/>
          <p:cNvSpPr txBox="1"/>
          <p:nvPr/>
        </p:nvSpPr>
        <p:spPr>
          <a:xfrm>
            <a:off x="0" y="2229300"/>
            <a:ext cx="36102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Raleway"/>
                <a:ea typeface="Raleway"/>
                <a:cs typeface="Raleway"/>
                <a:sym typeface="Raleway"/>
              </a:rPr>
              <a:t>В этом году была освоена уже пятая площадка в ИПУ -- коворкинг на шестом!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9" name="Google Shape;549;p64"/>
          <p:cNvSpPr txBox="1"/>
          <p:nvPr/>
        </p:nvSpPr>
        <p:spPr>
          <a:xfrm>
            <a:off x="6485600" y="897275"/>
            <a:ext cx="2635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При желании петь, играть, сочинять и выступать, обращайтесь: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5"/>
          <p:cNvSpPr txBox="1"/>
          <p:nvPr/>
        </p:nvSpPr>
        <p:spPr>
          <a:xfrm>
            <a:off x="319575" y="1352400"/>
            <a:ext cx="6321300" cy="9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095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"/>
              <a:buChar char="•"/>
            </a:pPr>
            <a:r>
              <a:rPr lang="ru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Профсоюз выделил материальную помощь </a:t>
            </a:r>
            <a:endParaRPr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молодым сотрудникам</a:t>
            </a:r>
            <a:endParaRPr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095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"/>
              <a:buChar char="•"/>
            </a:pPr>
            <a:r>
              <a:rPr lang="ru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Молодые ученые помогли профсоюзу </a:t>
            </a:r>
            <a:endParaRPr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в проведении Новогоднего мероприятия </a:t>
            </a:r>
            <a:endParaRPr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для детей сотрудников </a:t>
            </a:r>
            <a:endParaRPr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55" name="Google Shape;555;p65"/>
          <p:cNvSpPr txBox="1"/>
          <p:nvPr>
            <p:ph type="title"/>
          </p:nvPr>
        </p:nvSpPr>
        <p:spPr>
          <a:xfrm>
            <a:off x="194675" y="0"/>
            <a:ext cx="6166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3"/>
                </a:solidFill>
              </a:rPr>
              <a:t>Взаимодействие с Профкомом</a:t>
            </a:r>
            <a:r>
              <a:rPr lang="ru">
                <a:solidFill>
                  <a:srgbClr val="080808"/>
                </a:solidFill>
              </a:rPr>
              <a:t>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Итоги первого года работы </a:t>
            </a:r>
            <a:endParaRPr/>
          </a:p>
        </p:txBody>
      </p:sp>
      <p:sp>
        <p:nvSpPr>
          <p:cNvPr id="556" name="Google Shape;556;p65"/>
          <p:cNvSpPr txBox="1"/>
          <p:nvPr/>
        </p:nvSpPr>
        <p:spPr>
          <a:xfrm>
            <a:off x="6630225" y="2960450"/>
            <a:ext cx="26730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b="1" lang="ru" sz="2400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Вакансия!</a:t>
            </a:r>
            <a:endParaRPr b="1" sz="2400">
              <a:solidFill>
                <a:srgbClr val="38761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57" name="Google Shape;557;p65"/>
          <p:cNvCxnSpPr/>
          <p:nvPr/>
        </p:nvCxnSpPr>
        <p:spPr>
          <a:xfrm>
            <a:off x="6763875" y="1390400"/>
            <a:ext cx="19500" cy="363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58" name="Google Shape;55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8553" y="789275"/>
            <a:ext cx="1801675" cy="385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65"/>
          <p:cNvPicPr preferRelativeResize="0"/>
          <p:nvPr/>
        </p:nvPicPr>
        <p:blipFill rotWithShape="1">
          <a:blip r:embed="rId4">
            <a:alphaModFix/>
          </a:blip>
          <a:srcRect b="23216" l="0" r="0" t="10602"/>
          <a:stretch/>
        </p:blipFill>
        <p:spPr>
          <a:xfrm>
            <a:off x="319575" y="2974450"/>
            <a:ext cx="3788575" cy="167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6"/>
          <p:cNvSpPr txBox="1"/>
          <p:nvPr>
            <p:ph type="ctrTitle"/>
          </p:nvPr>
        </p:nvSpPr>
        <p:spPr>
          <a:xfrm>
            <a:off x="805525" y="201340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/>
              <a:t>Об активностях членов Совета</a:t>
            </a:r>
            <a:endParaRPr sz="3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7"/>
          <p:cNvSpPr txBox="1"/>
          <p:nvPr/>
        </p:nvSpPr>
        <p:spPr>
          <a:xfrm>
            <a:off x="282075" y="1302900"/>
            <a:ext cx="6456000" cy="347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841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aleway"/>
              <a:buChar char="•"/>
            </a:pPr>
            <a:r>
              <a:rPr i="0" lang="ru" sz="1300" u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Помощь в выборе фонда</a:t>
            </a:r>
            <a:r>
              <a:rPr lang="ru" sz="13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и </a:t>
            </a:r>
            <a:r>
              <a:rPr i="0" lang="ru" sz="1300" u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подготовке заявок</a:t>
            </a:r>
            <a:endParaRPr sz="1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841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aleway"/>
              <a:buChar char="•"/>
            </a:pPr>
            <a:r>
              <a:rPr i="0" lang="ru" sz="1300" u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Разъяснение особенностей конкурсов различных фондов</a:t>
            </a:r>
            <a:endParaRPr sz="1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841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aleway"/>
              <a:buChar char="•"/>
            </a:pPr>
            <a:r>
              <a:rPr i="0" lang="ru" sz="1300" u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Учет особенностей подготовки документации на иностранных языках</a:t>
            </a:r>
            <a:endParaRPr sz="1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841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aleway"/>
              <a:buChar char="•"/>
            </a:pPr>
            <a:r>
              <a:rPr i="0" lang="ru" sz="1300" u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Помощь в выборе коллектива для участия в конкурсах</a:t>
            </a:r>
            <a:endParaRPr sz="1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841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aleway"/>
              <a:buChar char="•"/>
            </a:pPr>
            <a:r>
              <a:rPr i="0" lang="ru" sz="1300" u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Разъяснение в подготовке научных и финансовых отчетов по грантам</a:t>
            </a:r>
            <a:endParaRPr sz="1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841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aleway"/>
              <a:buChar char="•"/>
            </a:pPr>
            <a:r>
              <a:rPr i="0" lang="ru" sz="1300" u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Сопровождение работы по грантам (подготовка документации по отчету по гранту (промежуточные документы) </a:t>
            </a:r>
            <a:endParaRPr b="1" i="0" sz="1300" u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841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aleway"/>
              <a:buChar char="•"/>
            </a:pPr>
            <a:r>
              <a:rPr i="0" lang="ru" sz="1300" u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Содействие в участии и исполнении (в т.ч. итоговом и промежуточном отчете) межинститутских грантах (междисциплинарных/мультидисциплинарных исследованиях) </a:t>
            </a:r>
            <a:endParaRPr sz="1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841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aleway"/>
              <a:buChar char="•"/>
            </a:pPr>
            <a:r>
              <a:rPr i="0" lang="ru" sz="1300" u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Создание системы своевременного/заблаговременного информирования Молодых ученых ИПУ РАН для ПЛАНОВОЙ работы по подготовке к гранту</a:t>
            </a:r>
            <a:endParaRPr sz="1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70" name="Google Shape;570;p67"/>
          <p:cNvSpPr txBox="1"/>
          <p:nvPr>
            <p:ph type="title"/>
          </p:nvPr>
        </p:nvSpPr>
        <p:spPr>
          <a:xfrm>
            <a:off x="194675" y="0"/>
            <a:ext cx="5467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Конкурсы и гранты</a:t>
            </a:r>
            <a:r>
              <a:rPr lang="ru">
                <a:solidFill>
                  <a:srgbClr val="080808"/>
                </a:solidFill>
              </a:rPr>
              <a:t>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Итоги первого года работы</a:t>
            </a:r>
            <a:endParaRPr/>
          </a:p>
        </p:txBody>
      </p:sp>
      <p:sp>
        <p:nvSpPr>
          <p:cNvPr id="571" name="Google Shape;571;p67"/>
          <p:cNvSpPr txBox="1"/>
          <p:nvPr/>
        </p:nvSpPr>
        <p:spPr>
          <a:xfrm>
            <a:off x="7046475" y="3084750"/>
            <a:ext cx="19245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Филимонюк Леонид Юрьевич </a:t>
            </a:r>
            <a:b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в. н. с. лаб. 27 д.т.н.</a:t>
            </a:r>
            <a:b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b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4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72" name="Google Shape;572;p67"/>
          <p:cNvSpPr txBox="1"/>
          <p:nvPr/>
        </p:nvSpPr>
        <p:spPr>
          <a:xfrm>
            <a:off x="7196400" y="3515700"/>
            <a:ext cx="282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aleway"/>
                <a:ea typeface="Raleway"/>
                <a:cs typeface="Raleway"/>
                <a:sym typeface="Raleway"/>
              </a:rPr>
              <a:t>filimonyukleonid</a:t>
            </a:r>
            <a:r>
              <a:rPr lang="ru" sz="1200" u="sng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@mail.ru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73" name="Google Shape;573;p67"/>
          <p:cNvCxnSpPr/>
          <p:nvPr/>
        </p:nvCxnSpPr>
        <p:spPr>
          <a:xfrm>
            <a:off x="6916275" y="1390400"/>
            <a:ext cx="19500" cy="363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74" name="Google Shape;574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7325" y="1508375"/>
            <a:ext cx="1242811" cy="16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525" y="577900"/>
            <a:ext cx="8747875" cy="426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09600"/>
            <a:ext cx="837297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33400"/>
            <a:ext cx="8839198" cy="4074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4"/>
          <p:cNvSpPr txBox="1"/>
          <p:nvPr>
            <p:ph type="title"/>
          </p:nvPr>
        </p:nvSpPr>
        <p:spPr>
          <a:xfrm>
            <a:off x="4705475" y="265275"/>
            <a:ext cx="2874300" cy="130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Структура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51" name="Google Shape;251;p44"/>
          <p:cNvSpPr txBox="1"/>
          <p:nvPr>
            <p:ph idx="12" type="sldNum"/>
          </p:nvPr>
        </p:nvSpPr>
        <p:spPr>
          <a:xfrm>
            <a:off x="8546627" y="474982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52" name="Google Shape;252;p44"/>
          <p:cNvSpPr/>
          <p:nvPr/>
        </p:nvSpPr>
        <p:spPr>
          <a:xfrm>
            <a:off x="1988075" y="1282225"/>
            <a:ext cx="1365600" cy="393600"/>
          </a:xfrm>
          <a:prstGeom prst="homePlate">
            <a:avLst>
              <a:gd fmla="val 50000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Взаимодействие с Профкомом</a:t>
            </a:r>
            <a:endParaRPr b="1" sz="9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3" name="Google Shape;253;p44"/>
          <p:cNvSpPr/>
          <p:nvPr/>
        </p:nvSpPr>
        <p:spPr>
          <a:xfrm>
            <a:off x="1988075" y="2503075"/>
            <a:ext cx="1365600" cy="393600"/>
          </a:xfrm>
          <a:prstGeom prst="homePlate">
            <a:avLst>
              <a:gd fmla="val 50000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Комитет НОЦ и УБС</a:t>
            </a:r>
            <a:endParaRPr b="1" sz="9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4" name="Google Shape;254;p44"/>
          <p:cNvSpPr/>
          <p:nvPr/>
        </p:nvSpPr>
        <p:spPr>
          <a:xfrm>
            <a:off x="1988075" y="1723225"/>
            <a:ext cx="1457400" cy="393600"/>
          </a:xfrm>
          <a:prstGeom prst="homePlate">
            <a:avLst>
              <a:gd fmla="val 50000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Комитет по конкурсам и грантам</a:t>
            </a:r>
            <a:endParaRPr b="1" sz="9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5" name="Google Shape;255;p44"/>
          <p:cNvSpPr/>
          <p:nvPr/>
        </p:nvSpPr>
        <p:spPr>
          <a:xfrm>
            <a:off x="1988075" y="2935425"/>
            <a:ext cx="1365600" cy="393600"/>
          </a:xfrm>
          <a:prstGeom prst="homePlate">
            <a:avLst>
              <a:gd fmla="val 50000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Сектор среднего образования</a:t>
            </a:r>
            <a:endParaRPr b="1" sz="9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6" name="Google Shape;256;p44"/>
          <p:cNvSpPr/>
          <p:nvPr/>
        </p:nvSpPr>
        <p:spPr>
          <a:xfrm>
            <a:off x="3209075" y="2935425"/>
            <a:ext cx="1496400" cy="393600"/>
          </a:xfrm>
          <a:prstGeom prst="chevron">
            <a:avLst>
              <a:gd fmla="val 50000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Data Science клуб</a:t>
            </a:r>
            <a:endParaRPr b="1"/>
          </a:p>
        </p:txBody>
      </p:sp>
      <p:sp>
        <p:nvSpPr>
          <p:cNvPr id="257" name="Google Shape;257;p44"/>
          <p:cNvSpPr/>
          <p:nvPr/>
        </p:nvSpPr>
        <p:spPr>
          <a:xfrm>
            <a:off x="3285275" y="1723225"/>
            <a:ext cx="1425000" cy="393600"/>
          </a:xfrm>
          <a:prstGeom prst="chevron">
            <a:avLst>
              <a:gd fmla="val 50000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Жилищный комитет</a:t>
            </a:r>
            <a:endParaRPr b="1"/>
          </a:p>
        </p:txBody>
      </p:sp>
      <p:sp>
        <p:nvSpPr>
          <p:cNvPr id="258" name="Google Shape;258;p44"/>
          <p:cNvSpPr/>
          <p:nvPr/>
        </p:nvSpPr>
        <p:spPr>
          <a:xfrm>
            <a:off x="3209075" y="2503075"/>
            <a:ext cx="1457400" cy="393600"/>
          </a:xfrm>
          <a:prstGeom prst="chevron">
            <a:avLst>
              <a:gd fmla="val 50000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Секция робототехники</a:t>
            </a:r>
            <a:endParaRPr b="1"/>
          </a:p>
        </p:txBody>
      </p:sp>
      <p:sp>
        <p:nvSpPr>
          <p:cNvPr id="259" name="Google Shape;259;p44"/>
          <p:cNvSpPr/>
          <p:nvPr/>
        </p:nvSpPr>
        <p:spPr>
          <a:xfrm>
            <a:off x="3216150" y="3637313"/>
            <a:ext cx="1496400" cy="393600"/>
          </a:xfrm>
          <a:prstGeom prst="chevron">
            <a:avLst>
              <a:gd fmla="val 50000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Шахматный клуб</a:t>
            </a:r>
            <a:endParaRPr b="1"/>
          </a:p>
        </p:txBody>
      </p:sp>
      <p:sp>
        <p:nvSpPr>
          <p:cNvPr id="260" name="Google Shape;260;p44"/>
          <p:cNvSpPr/>
          <p:nvPr/>
        </p:nvSpPr>
        <p:spPr>
          <a:xfrm>
            <a:off x="1988075" y="3637313"/>
            <a:ext cx="1365600" cy="393600"/>
          </a:xfrm>
          <a:prstGeom prst="homePlate">
            <a:avLst>
              <a:gd fmla="val 50000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Книжный клуб</a:t>
            </a:r>
            <a:endParaRPr b="1" sz="9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1" name="Google Shape;261;p44"/>
          <p:cNvSpPr/>
          <p:nvPr/>
        </p:nvSpPr>
        <p:spPr>
          <a:xfrm>
            <a:off x="1988075" y="4083038"/>
            <a:ext cx="1365600" cy="393600"/>
          </a:xfrm>
          <a:prstGeom prst="homePlate">
            <a:avLst>
              <a:gd fmla="val 50000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Клуб настольных и интеллектуальных игр</a:t>
            </a:r>
            <a:endParaRPr b="1" sz="9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2" name="Google Shape;262;p44"/>
          <p:cNvSpPr/>
          <p:nvPr/>
        </p:nvSpPr>
        <p:spPr>
          <a:xfrm>
            <a:off x="3216150" y="4083038"/>
            <a:ext cx="1496400" cy="393600"/>
          </a:xfrm>
          <a:prstGeom prst="chevron">
            <a:avLst>
              <a:gd fmla="val 50000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Тренажерный зал</a:t>
            </a:r>
            <a:endParaRPr b="1"/>
          </a:p>
        </p:txBody>
      </p:sp>
      <p:sp>
        <p:nvSpPr>
          <p:cNvPr id="263" name="Google Shape;263;p44"/>
          <p:cNvSpPr/>
          <p:nvPr/>
        </p:nvSpPr>
        <p:spPr>
          <a:xfrm>
            <a:off x="4572000" y="3637300"/>
            <a:ext cx="1496400" cy="393600"/>
          </a:xfrm>
          <a:prstGeom prst="chevron">
            <a:avLst>
              <a:gd fmla="val 50000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Беговой клуб</a:t>
            </a:r>
            <a:endParaRPr b="1"/>
          </a:p>
        </p:txBody>
      </p:sp>
      <p:sp>
        <p:nvSpPr>
          <p:cNvPr id="264" name="Google Shape;264;p44"/>
          <p:cNvSpPr/>
          <p:nvPr/>
        </p:nvSpPr>
        <p:spPr>
          <a:xfrm>
            <a:off x="4572000" y="4083025"/>
            <a:ext cx="1496400" cy="393600"/>
          </a:xfrm>
          <a:prstGeom prst="chevron">
            <a:avLst>
              <a:gd fmla="val 50000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Бильярдный клуб</a:t>
            </a:r>
            <a:endParaRPr b="1"/>
          </a:p>
        </p:txBody>
      </p:sp>
      <p:sp>
        <p:nvSpPr>
          <p:cNvPr id="265" name="Google Shape;265;p44"/>
          <p:cNvSpPr/>
          <p:nvPr/>
        </p:nvSpPr>
        <p:spPr>
          <a:xfrm>
            <a:off x="5930975" y="3637313"/>
            <a:ext cx="1496400" cy="393600"/>
          </a:xfrm>
          <a:prstGeom prst="chevron">
            <a:avLst>
              <a:gd fmla="val 50000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Йога клуб</a:t>
            </a:r>
            <a:endParaRPr b="1"/>
          </a:p>
        </p:txBody>
      </p:sp>
      <p:sp>
        <p:nvSpPr>
          <p:cNvPr id="266" name="Google Shape;266;p44"/>
          <p:cNvSpPr/>
          <p:nvPr/>
        </p:nvSpPr>
        <p:spPr>
          <a:xfrm>
            <a:off x="5930975" y="4083038"/>
            <a:ext cx="1496400" cy="393600"/>
          </a:xfrm>
          <a:prstGeom prst="chevron">
            <a:avLst>
              <a:gd fmla="val 50000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Секция Кендо и Нагината</a:t>
            </a:r>
            <a:endParaRPr b="1"/>
          </a:p>
        </p:txBody>
      </p:sp>
      <p:sp>
        <p:nvSpPr>
          <p:cNvPr id="267" name="Google Shape;267;p44"/>
          <p:cNvSpPr/>
          <p:nvPr/>
        </p:nvSpPr>
        <p:spPr>
          <a:xfrm>
            <a:off x="7286725" y="3637300"/>
            <a:ext cx="1590300" cy="393600"/>
          </a:xfrm>
          <a:prstGeom prst="chevron">
            <a:avLst>
              <a:gd fmla="val 50000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Художественный клуб ART_SCIENCE</a:t>
            </a:r>
            <a:endParaRPr b="1"/>
          </a:p>
        </p:txBody>
      </p:sp>
      <p:sp>
        <p:nvSpPr>
          <p:cNvPr id="268" name="Google Shape;268;p44"/>
          <p:cNvSpPr/>
          <p:nvPr/>
        </p:nvSpPr>
        <p:spPr>
          <a:xfrm>
            <a:off x="7286725" y="4083025"/>
            <a:ext cx="1629300" cy="393600"/>
          </a:xfrm>
          <a:prstGeom prst="chevron">
            <a:avLst>
              <a:gd fmla="val 50000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Музыкальный клуб</a:t>
            </a:r>
            <a:endParaRPr b="1"/>
          </a:p>
        </p:txBody>
      </p:sp>
      <p:sp>
        <p:nvSpPr>
          <p:cNvPr id="269" name="Google Shape;269;p44"/>
          <p:cNvSpPr/>
          <p:nvPr/>
        </p:nvSpPr>
        <p:spPr>
          <a:xfrm>
            <a:off x="518500" y="3639675"/>
            <a:ext cx="1425000" cy="8346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Raleway"/>
                <a:ea typeface="Raleway"/>
                <a:cs typeface="Raleway"/>
                <a:sym typeface="Raleway"/>
              </a:rPr>
              <a:t>Досуг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0" name="Google Shape;270;p44"/>
          <p:cNvSpPr/>
          <p:nvPr/>
        </p:nvSpPr>
        <p:spPr>
          <a:xfrm>
            <a:off x="518500" y="2501425"/>
            <a:ext cx="1425000" cy="8346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Raleway"/>
                <a:ea typeface="Raleway"/>
                <a:cs typeface="Raleway"/>
                <a:sym typeface="Raleway"/>
              </a:rPr>
              <a:t>Обучающая площадка</a:t>
            </a:r>
            <a:endParaRPr b="1" sz="1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1" name="Google Shape;271;p44"/>
          <p:cNvSpPr/>
          <p:nvPr/>
        </p:nvSpPr>
        <p:spPr>
          <a:xfrm>
            <a:off x="518500" y="1282225"/>
            <a:ext cx="1425000" cy="8346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Raleway"/>
                <a:ea typeface="Raleway"/>
                <a:cs typeface="Raleway"/>
                <a:sym typeface="Raleway"/>
              </a:rPr>
              <a:t>Улучшение 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Raleway"/>
                <a:ea typeface="Raleway"/>
                <a:cs typeface="Raleway"/>
                <a:sym typeface="Raleway"/>
              </a:rPr>
              <a:t>условий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33400"/>
            <a:ext cx="8839201" cy="4104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14400"/>
            <a:ext cx="8839200" cy="3345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7200"/>
            <a:ext cx="8839200" cy="416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4"/>
          <p:cNvSpPr txBox="1"/>
          <p:nvPr/>
        </p:nvSpPr>
        <p:spPr>
          <a:xfrm>
            <a:off x="-425" y="1142450"/>
            <a:ext cx="6839700" cy="3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905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ts val="1200"/>
              <a:buFont typeface="Raleway"/>
              <a:buChar char="•"/>
            </a:pPr>
            <a:r>
              <a:rPr lang="ru" sz="1200">
                <a:solidFill>
                  <a:srgbClr val="080808"/>
                </a:solidFill>
                <a:latin typeface="Raleway"/>
                <a:ea typeface="Raleway"/>
                <a:cs typeface="Raleway"/>
                <a:sym typeface="Raleway"/>
              </a:rPr>
              <a:t>Информирование </a:t>
            </a:r>
            <a:r>
              <a:rPr lang="ru" sz="1200">
                <a:solidFill>
                  <a:srgbClr val="080808"/>
                </a:solidFill>
                <a:latin typeface="Raleway"/>
                <a:ea typeface="Raleway"/>
                <a:cs typeface="Raleway"/>
                <a:sym typeface="Raleway"/>
              </a:rPr>
              <a:t>Молодых ученых ИПУ РАН о возможности и процедуре участия в программе «Жилищный сертификат».</a:t>
            </a:r>
            <a:endParaRPr sz="1200">
              <a:solidFill>
                <a:srgbClr val="080808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905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80808"/>
              </a:buClr>
              <a:buSzPts val="1200"/>
              <a:buFont typeface="Raleway"/>
              <a:buChar char="•"/>
            </a:pPr>
            <a:r>
              <a:rPr lang="ru" sz="1200">
                <a:solidFill>
                  <a:srgbClr val="080808"/>
                </a:solidFill>
                <a:latin typeface="Raleway"/>
                <a:ea typeface="Raleway"/>
                <a:cs typeface="Raleway"/>
                <a:sym typeface="Raleway"/>
              </a:rPr>
              <a:t>Разработка и СВОЕВРЕМЕННАЯ актуализация алгоритма (памятки/блок-схемы) для Молодых ученых ИПУ РАН возможностей участия в программе «Жилищный сертификат».</a:t>
            </a:r>
            <a:endParaRPr sz="1200">
              <a:solidFill>
                <a:srgbClr val="080808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905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80808"/>
              </a:buClr>
              <a:buSzPts val="1200"/>
              <a:buFont typeface="Raleway"/>
              <a:buChar char="•"/>
            </a:pPr>
            <a:r>
              <a:rPr lang="ru" sz="1200">
                <a:solidFill>
                  <a:srgbClr val="080808"/>
                </a:solidFill>
                <a:latin typeface="Raleway"/>
                <a:ea typeface="Raleway"/>
                <a:cs typeface="Raleway"/>
                <a:sym typeface="Raleway"/>
              </a:rPr>
              <a:t>Разработка и СВОЕВРЕМЕННАЯ актуализация алгоритма (памятки/блок-схемы) для Молодых ученых ИПУ РАН по решению жилищного вопроса иными способами (общежитие, дружественные хостелы, строительный кооператив, аналитика по проверенным съемным (сдающимся в аренду) комнатам, квартирам)</a:t>
            </a:r>
            <a:endParaRPr sz="1200">
              <a:solidFill>
                <a:srgbClr val="080808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905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80808"/>
              </a:buClr>
              <a:buSzPts val="1200"/>
              <a:buFont typeface="Raleway"/>
              <a:buChar char="•"/>
            </a:pPr>
            <a:r>
              <a:rPr lang="ru" sz="1200">
                <a:solidFill>
                  <a:srgbClr val="080808"/>
                </a:solidFill>
                <a:latin typeface="Raleway"/>
                <a:ea typeface="Raleway"/>
                <a:cs typeface="Raleway"/>
                <a:sym typeface="Raleway"/>
              </a:rPr>
              <a:t>Создание механизма взаимодействия решения жилищного вопроса Молодых ученых ИПУ РАН между Жилищной комиссией ИПУ РАН, Профсоюзом ИПУ РАН и СМУиС ИПУ РАН.</a:t>
            </a:r>
            <a:endParaRPr sz="1200">
              <a:solidFill>
                <a:srgbClr val="080808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905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80808"/>
              </a:buClr>
              <a:buSzPts val="1200"/>
              <a:buFont typeface="Raleway"/>
              <a:buChar char="•"/>
            </a:pPr>
            <a:r>
              <a:rPr lang="ru" sz="1200">
                <a:solidFill>
                  <a:srgbClr val="080808"/>
                </a:solidFill>
                <a:latin typeface="Raleway"/>
                <a:ea typeface="Raleway"/>
                <a:cs typeface="Raleway"/>
                <a:sym typeface="Raleway"/>
              </a:rPr>
              <a:t>Разработка и СВОЕВРЕМЕННАЯ актуализация «реестра общежитий». Разработка и СВОЕВРЕМЕННАЯ актуализация «реестра проверенных съемных комнат/квартир» </a:t>
            </a:r>
            <a:endParaRPr sz="1200">
              <a:solidFill>
                <a:srgbClr val="080808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905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80808"/>
              </a:buClr>
              <a:buSzPts val="1200"/>
              <a:buFont typeface="Raleway"/>
              <a:buChar char="•"/>
            </a:pPr>
            <a:r>
              <a:rPr lang="ru" sz="1200">
                <a:solidFill>
                  <a:srgbClr val="080808"/>
                </a:solidFill>
                <a:latin typeface="Raleway"/>
                <a:ea typeface="Raleway"/>
                <a:cs typeface="Raleway"/>
                <a:sym typeface="Raleway"/>
              </a:rPr>
              <a:t>Назначение </a:t>
            </a:r>
            <a:r>
              <a:rPr lang="ru" sz="1200">
                <a:solidFill>
                  <a:srgbClr val="080808"/>
                </a:solidFill>
                <a:latin typeface="Raleway"/>
                <a:ea typeface="Raleway"/>
                <a:cs typeface="Raleway"/>
                <a:sym typeface="Raleway"/>
              </a:rPr>
              <a:t>ответственных</a:t>
            </a:r>
            <a:r>
              <a:rPr lang="ru" sz="1200">
                <a:solidFill>
                  <a:srgbClr val="080808"/>
                </a:solidFill>
                <a:latin typeface="Raleway"/>
                <a:ea typeface="Raleway"/>
                <a:cs typeface="Raleway"/>
                <a:sym typeface="Raleway"/>
              </a:rPr>
              <a:t> ведущих реестров («реестра общежитий» , «реестра проверенных съемных комнат/квартир» , «реестра хостелов») и обеспечение преемственности при передаче материалов от одного ведущего к другому (в случае увольнения или смены ведущего)</a:t>
            </a:r>
            <a:endParaRPr sz="1200">
              <a:solidFill>
                <a:srgbClr val="080808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905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80808"/>
              </a:buClr>
              <a:buSzPts val="1200"/>
              <a:buFont typeface="Raleway"/>
              <a:buChar char="•"/>
            </a:pPr>
            <a:r>
              <a:rPr lang="ru" sz="1200">
                <a:solidFill>
                  <a:srgbClr val="080808"/>
                </a:solidFill>
                <a:latin typeface="Raleway"/>
                <a:ea typeface="Raleway"/>
                <a:cs typeface="Raleway"/>
                <a:sym typeface="Raleway"/>
              </a:rPr>
              <a:t>Проработка новых способов решения жилищных вопросов Молодых ученых ИПУ РАН</a:t>
            </a:r>
            <a:endParaRPr sz="1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10" name="Google Shape;610;p74"/>
          <p:cNvSpPr txBox="1"/>
          <p:nvPr>
            <p:ph type="title"/>
          </p:nvPr>
        </p:nvSpPr>
        <p:spPr>
          <a:xfrm>
            <a:off x="151985" y="617362"/>
            <a:ext cx="6143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Итоги первого месяца работы: план</a:t>
            </a:r>
            <a:endParaRPr/>
          </a:p>
        </p:txBody>
      </p:sp>
      <p:sp>
        <p:nvSpPr>
          <p:cNvPr id="611" name="Google Shape;611;p74"/>
          <p:cNvSpPr txBox="1"/>
          <p:nvPr/>
        </p:nvSpPr>
        <p:spPr>
          <a:xfrm>
            <a:off x="6651400" y="3333750"/>
            <a:ext cx="25683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Котюков Александр Михайлович </a:t>
            </a:r>
            <a:endParaRPr sz="1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м.н.с. Лаборатория №45</a:t>
            </a:r>
            <a:endParaRPr sz="4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12" name="Google Shape;612;p74"/>
          <p:cNvSpPr txBox="1"/>
          <p:nvPr/>
        </p:nvSpPr>
        <p:spPr>
          <a:xfrm>
            <a:off x="7165337" y="3663225"/>
            <a:ext cx="175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amkotyukov@mail.ru</a:t>
            </a:r>
            <a:endParaRPr sz="1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13" name="Google Shape;613;p74"/>
          <p:cNvSpPr txBox="1"/>
          <p:nvPr>
            <p:ph type="title"/>
          </p:nvPr>
        </p:nvSpPr>
        <p:spPr>
          <a:xfrm>
            <a:off x="65979" y="-7800"/>
            <a:ext cx="6143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2"/>
                </a:solidFill>
              </a:rPr>
              <a:t>Жилищный комитет</a:t>
            </a:r>
            <a:endParaRPr>
              <a:solidFill>
                <a:schemeClr val="accent2"/>
              </a:solidFill>
            </a:endParaRPr>
          </a:p>
        </p:txBody>
      </p:sp>
      <p:cxnSp>
        <p:nvCxnSpPr>
          <p:cNvPr id="614" name="Google Shape;614;p74"/>
          <p:cNvCxnSpPr/>
          <p:nvPr/>
        </p:nvCxnSpPr>
        <p:spPr>
          <a:xfrm>
            <a:off x="6729025" y="1400100"/>
            <a:ext cx="19500" cy="363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15" name="Google Shape;615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2613" y="1684150"/>
            <a:ext cx="1631226" cy="163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1063" y="1296450"/>
            <a:ext cx="5161874" cy="3126374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75"/>
          <p:cNvSpPr txBox="1"/>
          <p:nvPr/>
        </p:nvSpPr>
        <p:spPr>
          <a:xfrm>
            <a:off x="1324725" y="466245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Встреча: 16.02.23, 16:00, коворкинг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325" y="1474503"/>
            <a:ext cx="7744500" cy="2389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1200" y="1302525"/>
            <a:ext cx="4661601" cy="370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78"/>
          <p:cNvSpPr txBox="1"/>
          <p:nvPr>
            <p:ph idx="1" type="body"/>
          </p:nvPr>
        </p:nvSpPr>
        <p:spPr>
          <a:xfrm>
            <a:off x="-152400" y="1544125"/>
            <a:ext cx="3121200" cy="34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07975" lvl="0" marL="457200" rtl="0" algn="l">
              <a:spcBef>
                <a:spcPts val="0"/>
              </a:spcBef>
              <a:spcAft>
                <a:spcPts val="0"/>
              </a:spcAft>
              <a:buSzPts val="1250"/>
              <a:buFont typeface="Raleway"/>
              <a:buChar char="●"/>
            </a:pPr>
            <a:r>
              <a:rPr lang="ru" sz="1250">
                <a:latin typeface="Raleway"/>
                <a:ea typeface="Raleway"/>
                <a:cs typeface="Raleway"/>
                <a:sym typeface="Raleway"/>
              </a:rPr>
              <a:t>Проведено несколько семинаров в дистанционном и очном формате. В том числе встреча 28.03.22 в 18:00 в ЦМИТе с обсуждением документа по анализу текстов, написанных пользователями ВКонтакте.</a:t>
            </a:r>
            <a:endParaRPr sz="1250">
              <a:latin typeface="Raleway"/>
              <a:ea typeface="Raleway"/>
              <a:cs typeface="Raleway"/>
              <a:sym typeface="Raleway"/>
            </a:endParaRPr>
          </a:p>
          <a:p>
            <a:pPr indent="-307975" lvl="0" marL="457200" rtl="0" algn="l">
              <a:spcBef>
                <a:spcPts val="0"/>
              </a:spcBef>
              <a:spcAft>
                <a:spcPts val="0"/>
              </a:spcAft>
              <a:buSzPts val="1250"/>
              <a:buFont typeface="Raleway"/>
              <a:buChar char="●"/>
            </a:pPr>
            <a:r>
              <a:rPr lang="ru" sz="1250">
                <a:latin typeface="Raleway"/>
                <a:ea typeface="Raleway"/>
                <a:cs typeface="Raleway"/>
                <a:sym typeface="Raleway"/>
              </a:rPr>
              <a:t>Проведено обсуждение задач машинного обучения:  анализ текстов, написанных пользователями ВКонтакте. Докладчик: д.т.н Дмитрий Алексеевич Губанов.</a:t>
            </a:r>
            <a:endParaRPr sz="125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637" name="Google Shape;63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7400" y="1699700"/>
            <a:ext cx="3736125" cy="2802075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78"/>
          <p:cNvSpPr txBox="1"/>
          <p:nvPr>
            <p:ph type="title"/>
          </p:nvPr>
        </p:nvSpPr>
        <p:spPr>
          <a:xfrm>
            <a:off x="194675" y="0"/>
            <a:ext cx="5467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68DBA"/>
                </a:solidFill>
              </a:rPr>
              <a:t>Сектор Data Science</a:t>
            </a:r>
            <a:r>
              <a:rPr lang="ru">
                <a:solidFill>
                  <a:srgbClr val="080808"/>
                </a:solidFill>
              </a:rPr>
              <a:t>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Итоги первого года работы</a:t>
            </a:r>
            <a:endParaRPr/>
          </a:p>
        </p:txBody>
      </p:sp>
      <p:sp>
        <p:nvSpPr>
          <p:cNvPr id="639" name="Google Shape;639;p78"/>
          <p:cNvSpPr txBox="1"/>
          <p:nvPr/>
        </p:nvSpPr>
        <p:spPr>
          <a:xfrm>
            <a:off x="7331975" y="3720850"/>
            <a:ext cx="26193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aleway"/>
                <a:ea typeface="Raleway"/>
                <a:cs typeface="Raleway"/>
                <a:sym typeface="Raleway"/>
              </a:rPr>
              <a:t>+79175982560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kozitsin.ivan@mail.ru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40" name="Google Shape;640;p78"/>
          <p:cNvSpPr txBox="1"/>
          <p:nvPr/>
        </p:nvSpPr>
        <p:spPr>
          <a:xfrm>
            <a:off x="6432400" y="3339850"/>
            <a:ext cx="31623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Козицин Иван Владимирович</a:t>
            </a:r>
            <a:endParaRPr sz="1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с.н.с. лаборатория №57</a:t>
            </a:r>
            <a:endParaRPr sz="4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641" name="Google Shape;641;p78"/>
          <p:cNvCxnSpPr/>
          <p:nvPr/>
        </p:nvCxnSpPr>
        <p:spPr>
          <a:xfrm>
            <a:off x="6840075" y="1390400"/>
            <a:ext cx="19500" cy="363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42" name="Google Shape;642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5775" y="936606"/>
            <a:ext cx="1553300" cy="2327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7124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8824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5"/>
          <p:cNvSpPr txBox="1"/>
          <p:nvPr>
            <p:ph type="title"/>
          </p:nvPr>
        </p:nvSpPr>
        <p:spPr>
          <a:xfrm>
            <a:off x="372750" y="-76200"/>
            <a:ext cx="8061900" cy="10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00"/>
              <a:t>Совет</a:t>
            </a:r>
            <a:r>
              <a:rPr lang="ru" sz="2400"/>
              <a:t> молодых ученых и специалистов 2022</a:t>
            </a:r>
            <a:endParaRPr sz="2400"/>
          </a:p>
        </p:txBody>
      </p:sp>
      <p:graphicFrame>
        <p:nvGraphicFramePr>
          <p:cNvPr id="277" name="Google Shape;277;p45"/>
          <p:cNvGraphicFramePr/>
          <p:nvPr/>
        </p:nvGraphicFramePr>
        <p:xfrm>
          <a:off x="391775" y="71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{006C1ABD-5F15-4534-A422-988F076C40F4}</a:tableStyleId>
              </a:tblPr>
              <a:tblGrid>
                <a:gridCol w="1763425"/>
                <a:gridCol w="2416800"/>
                <a:gridCol w="1761675"/>
                <a:gridCol w="2213875"/>
              </a:tblGrid>
              <a:tr h="1524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Председатель СМУиС</a:t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ru" sz="1000">
                          <a:solidFill>
                            <a:srgbClr val="080808"/>
                          </a:solidFill>
                        </a:rPr>
                        <a:t>с.н.с. лаб. 68 к.ф.-м.н. Лемтюжникова Дарья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000">
                          <a:solidFill>
                            <a:schemeClr val="dk1"/>
                          </a:solidFill>
                        </a:rPr>
                        <a:t>Заместитель председателя СМУиС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rgbClr val="080808"/>
                          </a:solidFill>
                        </a:rPr>
                        <a:t> м.н.с. лаб. 79 </a:t>
                      </a:r>
                      <a:endParaRPr sz="1000">
                        <a:solidFill>
                          <a:srgbClr val="080808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rgbClr val="080808"/>
                          </a:solidFill>
                        </a:rPr>
                        <a:t>Рей Анастасия</a:t>
                      </a:r>
                      <a:endParaRPr sz="1000"/>
                    </a:p>
                  </a:txBody>
                  <a:tcPr marT="91425" marB="91425" marR="91425" marL="91425"/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000">
                          <a:solidFill>
                            <a:schemeClr val="dk1"/>
                          </a:solidFill>
                        </a:rPr>
                        <a:t>Совет молодых ученых и специалистов выражает благодарность всем коллегам, которые на разных этапах помогали его становлению и развитию: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З.К. Авдеева, А.В. Батов, Е.С. Букуева, И.А. Галяев, А.В. Голев, 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М.В. Губко, С.А. Кочетков, Ю.Г. Кокунько, Н.А. Коргин, 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А.А. Морозов, П.А. Нечаева, Ю.М. Рассадин, М.С. Рыжов, 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Ю.А. Тумин, А.А. Тутуров, Д.Н. Федянин, А.В. Уткин, 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Н.И. Шушко, В.С. Ядыкин, Е.А. Ярошенко</a:t>
                      </a:r>
                      <a:endParaRPr sz="1000"/>
                    </a:p>
                  </a:txBody>
                  <a:tcPr marT="91425" marB="91425" marR="91425" marL="91425"/>
                </a:tc>
                <a:tc hMerge="1"/>
              </a:tr>
              <a:tr h="1375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в. н. с. лаб. 27 д.т.н.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Филимонюк Леонид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с.н.с. лаб. 57 к.ф.-м.н.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Козицин Иван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с.н.с. лаб. 07 к.т.н.</a:t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Шатов Дмитрий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с.н.с. лаб. 79 к.ф.-м.н.</a:t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Широкий Александр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1524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м.н.с. лаб. 45</a:t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Котюков Александр </a:t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инженер лаб. 18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Шутова Ксения 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м.н.с. лаб. 57</a:t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Петров Илья 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78" name="Google Shape;27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628" y="853508"/>
            <a:ext cx="651897" cy="84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5"/>
          <p:cNvPicPr preferRelativeResize="0"/>
          <p:nvPr/>
        </p:nvPicPr>
        <p:blipFill rotWithShape="1">
          <a:blip r:embed="rId4">
            <a:alphaModFix/>
          </a:blip>
          <a:srcRect b="0" l="0" r="13703" t="0"/>
          <a:stretch/>
        </p:blipFill>
        <p:spPr>
          <a:xfrm>
            <a:off x="941300" y="3810442"/>
            <a:ext cx="723552" cy="8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5"/>
          <p:cNvPicPr preferRelativeResize="0"/>
          <p:nvPr/>
        </p:nvPicPr>
        <p:blipFill rotWithShape="1">
          <a:blip r:embed="rId5">
            <a:alphaModFix/>
          </a:blip>
          <a:srcRect b="11280" l="16048" r="15864" t="7800"/>
          <a:stretch/>
        </p:blipFill>
        <p:spPr>
          <a:xfrm>
            <a:off x="5137195" y="2374377"/>
            <a:ext cx="632661" cy="8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5"/>
          <p:cNvPicPr preferRelativeResize="0"/>
          <p:nvPr/>
        </p:nvPicPr>
        <p:blipFill rotWithShape="1">
          <a:blip r:embed="rId6">
            <a:alphaModFix/>
          </a:blip>
          <a:srcRect b="53089" l="23901" r="27008" t="0"/>
          <a:stretch/>
        </p:blipFill>
        <p:spPr>
          <a:xfrm>
            <a:off x="3042996" y="2349065"/>
            <a:ext cx="588234" cy="8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5"/>
          <p:cNvPicPr preferRelativeResize="0"/>
          <p:nvPr/>
        </p:nvPicPr>
        <p:blipFill rotWithShape="1">
          <a:blip r:embed="rId7">
            <a:alphaModFix/>
          </a:blip>
          <a:srcRect b="34402" l="15323" r="25053" t="16082"/>
          <a:stretch/>
        </p:blipFill>
        <p:spPr>
          <a:xfrm>
            <a:off x="3010538" y="3781830"/>
            <a:ext cx="749194" cy="8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5"/>
          <p:cNvPicPr preferRelativeResize="0"/>
          <p:nvPr/>
        </p:nvPicPr>
        <p:blipFill rotWithShape="1">
          <a:blip r:embed="rId8">
            <a:alphaModFix/>
          </a:blip>
          <a:srcRect b="18705" l="21519" r="0" t="0"/>
          <a:stretch/>
        </p:blipFill>
        <p:spPr>
          <a:xfrm>
            <a:off x="2833163" y="853500"/>
            <a:ext cx="821117" cy="8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5"/>
          <p:cNvPicPr preferRelativeResize="0"/>
          <p:nvPr/>
        </p:nvPicPr>
        <p:blipFill rotWithShape="1">
          <a:blip r:embed="rId9">
            <a:alphaModFix/>
          </a:blip>
          <a:srcRect b="0" l="21519" r="0" t="0"/>
          <a:stretch/>
        </p:blipFill>
        <p:spPr>
          <a:xfrm>
            <a:off x="5081965" y="3781822"/>
            <a:ext cx="743107" cy="84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86" name="Google Shape;286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48965" y="3722375"/>
            <a:ext cx="1301235" cy="131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71080" y="2336710"/>
            <a:ext cx="649087" cy="84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47224" y="2369388"/>
            <a:ext cx="723550" cy="85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81"/>
          <p:cNvSpPr txBox="1"/>
          <p:nvPr>
            <p:ph idx="1" type="body"/>
          </p:nvPr>
        </p:nvSpPr>
        <p:spPr>
          <a:xfrm>
            <a:off x="87875" y="1418325"/>
            <a:ext cx="2760900" cy="11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ru">
                <a:latin typeface="Raleway"/>
                <a:ea typeface="Raleway"/>
                <a:cs typeface="Raleway"/>
                <a:sym typeface="Raleway"/>
              </a:rPr>
              <a:t>Проведены три интеллектуальных квиза (2 в ИПУ РАН, 1 в рамках проведения УБС-2022) 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58" name="Google Shape;658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503" y="916000"/>
            <a:ext cx="2846597" cy="2134925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81"/>
          <p:cNvSpPr txBox="1"/>
          <p:nvPr>
            <p:ph type="title"/>
          </p:nvPr>
        </p:nvSpPr>
        <p:spPr>
          <a:xfrm>
            <a:off x="179500" y="30675"/>
            <a:ext cx="6738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accent3"/>
                </a:solidFill>
              </a:rPr>
              <a:t>Клуб настольных и интеллектуальных игр</a:t>
            </a:r>
            <a:endParaRPr sz="2600"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Итоги и планы на будущий год</a:t>
            </a:r>
            <a:endParaRPr/>
          </a:p>
        </p:txBody>
      </p:sp>
      <p:sp>
        <p:nvSpPr>
          <p:cNvPr id="660" name="Google Shape;660;p81"/>
          <p:cNvSpPr txBox="1"/>
          <p:nvPr/>
        </p:nvSpPr>
        <p:spPr>
          <a:xfrm>
            <a:off x="7152225" y="3654425"/>
            <a:ext cx="26193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aleway"/>
                <a:ea typeface="Raleway"/>
                <a:cs typeface="Raleway"/>
                <a:sym typeface="Raleway"/>
              </a:rPr>
              <a:t>+79152002191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dvshatov@gmail.ru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61" name="Google Shape;661;p81"/>
          <p:cNvSpPr txBox="1"/>
          <p:nvPr/>
        </p:nvSpPr>
        <p:spPr>
          <a:xfrm>
            <a:off x="6237775" y="3286500"/>
            <a:ext cx="31623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Шатов Дмитрий Владимирович </a:t>
            </a:r>
            <a:endParaRPr sz="1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с.н.с. лаборатории №7</a:t>
            </a:r>
            <a:endParaRPr sz="4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662" name="Google Shape;662;p81"/>
          <p:cNvCxnSpPr/>
          <p:nvPr/>
        </p:nvCxnSpPr>
        <p:spPr>
          <a:xfrm>
            <a:off x="6459075" y="1390400"/>
            <a:ext cx="19500" cy="363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63" name="Google Shape;663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8075" y="916000"/>
            <a:ext cx="1964790" cy="221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50503" y="2584955"/>
            <a:ext cx="2595174" cy="236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9075" y="2586175"/>
            <a:ext cx="2364025" cy="236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82"/>
          <p:cNvSpPr txBox="1"/>
          <p:nvPr>
            <p:ph type="title"/>
          </p:nvPr>
        </p:nvSpPr>
        <p:spPr>
          <a:xfrm>
            <a:off x="179500" y="30675"/>
            <a:ext cx="6738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accent3"/>
                </a:solidFill>
              </a:rPr>
              <a:t>Клуб настольных и интеллектуальных игр</a:t>
            </a:r>
            <a:endParaRPr sz="2600"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1" name="Google Shape;671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788450"/>
            <a:ext cx="3743075" cy="3878875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82"/>
          <p:cNvSpPr txBox="1"/>
          <p:nvPr/>
        </p:nvSpPr>
        <p:spPr>
          <a:xfrm>
            <a:off x="106175" y="1545525"/>
            <a:ext cx="3666300" cy="30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Данный снимок, сделанный космическим телескопом «Джеймс Уэбб» летом 2022 года, опубликовал в своем твиттере физик, директор Французской комиссии по альтернативным источникам энергии и атомной энергии Этьен Кляйн, что же на нем изображено?</a:t>
            </a:r>
            <a:endParaRPr sz="3000">
              <a:solidFill>
                <a:srgbClr val="0563C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3" name="Google Shape;673;p82"/>
          <p:cNvSpPr txBox="1"/>
          <p:nvPr/>
        </p:nvSpPr>
        <p:spPr>
          <a:xfrm>
            <a:off x="0" y="500325"/>
            <a:ext cx="3693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На правах рекламы=)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83"/>
          <p:cNvSpPr txBox="1"/>
          <p:nvPr>
            <p:ph idx="1" type="body"/>
          </p:nvPr>
        </p:nvSpPr>
        <p:spPr>
          <a:xfrm>
            <a:off x="87875" y="1418325"/>
            <a:ext cx="2760900" cy="34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ru">
                <a:latin typeface="Raleway"/>
                <a:ea typeface="Raleway"/>
                <a:cs typeface="Raleway"/>
                <a:sym typeface="Raleway"/>
              </a:rPr>
              <a:t>Участие в организации мероприятия на Хэллоуин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ru">
                <a:latin typeface="Raleway"/>
                <a:ea typeface="Raleway"/>
                <a:cs typeface="Raleway"/>
                <a:sym typeface="Raleway"/>
              </a:rPr>
              <a:t>Набор настольных игр передан в коворкинг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ru">
                <a:latin typeface="Raleway"/>
                <a:ea typeface="Raleway"/>
                <a:cs typeface="Raleway"/>
                <a:sym typeface="Raleway"/>
              </a:rPr>
              <a:t>Проведение квизов (в ИПУ и в рамках общеинститутских событий)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ru">
                <a:latin typeface="Raleway"/>
                <a:ea typeface="Raleway"/>
                <a:cs typeface="Raleway"/>
                <a:sym typeface="Raleway"/>
              </a:rPr>
              <a:t>Пополнение коллекции настольных игр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79" name="Google Shape;679;p83"/>
          <p:cNvSpPr txBox="1"/>
          <p:nvPr>
            <p:ph type="title"/>
          </p:nvPr>
        </p:nvSpPr>
        <p:spPr>
          <a:xfrm>
            <a:off x="179500" y="30675"/>
            <a:ext cx="6738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accent3"/>
                </a:solidFill>
              </a:rPr>
              <a:t>Клуб настольных и интеллектуальных игр</a:t>
            </a:r>
            <a:endParaRPr sz="2600"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Итоги и планы на будущий год</a:t>
            </a:r>
            <a:endParaRPr/>
          </a:p>
        </p:txBody>
      </p:sp>
      <p:pic>
        <p:nvPicPr>
          <p:cNvPr id="680" name="Google Shape;680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9950" y="1037826"/>
            <a:ext cx="3888774" cy="291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2450" y="1037825"/>
            <a:ext cx="2810067" cy="210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5465" y="3128598"/>
            <a:ext cx="2521824" cy="183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84"/>
          <p:cNvSpPr txBox="1"/>
          <p:nvPr>
            <p:ph idx="1" type="body"/>
          </p:nvPr>
        </p:nvSpPr>
        <p:spPr>
          <a:xfrm>
            <a:off x="248450" y="1327575"/>
            <a:ext cx="3360000" cy="35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aleway"/>
                <a:ea typeface="Raleway"/>
                <a:cs typeface="Raleway"/>
                <a:sym typeface="Raleway"/>
              </a:rPr>
              <a:t>Проведены 22 «Киберсреды» для 818 учащихся московских школ.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aleway"/>
                <a:ea typeface="Raleway"/>
                <a:cs typeface="Raleway"/>
                <a:sym typeface="Raleway"/>
              </a:rPr>
              <a:t>394 педагога прошли повышение квалификации по проектной деятельности и искусственному интеллекту.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latin typeface="Raleway"/>
                <a:ea typeface="Raleway"/>
                <a:cs typeface="Raleway"/>
                <a:sym typeface="Raleway"/>
              </a:rPr>
              <a:t>Получена поддержка Департамента образования и науки города Москвы на проведение «Научных суббот» и других научно-просветительских мероприятий в 2023 году.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45720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84"/>
          <p:cNvSpPr txBox="1"/>
          <p:nvPr>
            <p:ph type="title"/>
          </p:nvPr>
        </p:nvSpPr>
        <p:spPr>
          <a:xfrm>
            <a:off x="194675" y="0"/>
            <a:ext cx="5467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Сектор среднего образования</a:t>
            </a:r>
            <a:r>
              <a:rPr lang="ru">
                <a:solidFill>
                  <a:srgbClr val="FFFF00"/>
                </a:solidFill>
              </a:rPr>
              <a:t> 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Итоги 2022 года</a:t>
            </a:r>
            <a:endParaRPr/>
          </a:p>
        </p:txBody>
      </p:sp>
      <p:sp>
        <p:nvSpPr>
          <p:cNvPr id="689" name="Google Shape;689;p84"/>
          <p:cNvSpPr txBox="1"/>
          <p:nvPr/>
        </p:nvSpPr>
        <p:spPr>
          <a:xfrm>
            <a:off x="6535275" y="3065800"/>
            <a:ext cx="28416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Широкий Александр </a:t>
            </a:r>
            <a:b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Александрович</a:t>
            </a:r>
            <a:endParaRPr sz="1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с.н.с. лаборатории № 79</a:t>
            </a:r>
            <a:endParaRPr sz="4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90" name="Google Shape;690;p84"/>
          <p:cNvSpPr txBox="1"/>
          <p:nvPr/>
        </p:nvSpPr>
        <p:spPr>
          <a:xfrm>
            <a:off x="7231575" y="3629950"/>
            <a:ext cx="26193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shiroky.aa@yandex.ru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+7 (927) 528-6561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691" name="Google Shape;691;p84"/>
          <p:cNvCxnSpPr/>
          <p:nvPr/>
        </p:nvCxnSpPr>
        <p:spPr>
          <a:xfrm>
            <a:off x="6611475" y="1390400"/>
            <a:ext cx="19500" cy="363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92" name="Google Shape;692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0850" y="2459750"/>
            <a:ext cx="2622025" cy="256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7625" y="918425"/>
            <a:ext cx="2468476" cy="1727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6074" y="930441"/>
            <a:ext cx="1760024" cy="2082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85"/>
          <p:cNvSpPr txBox="1"/>
          <p:nvPr>
            <p:ph type="title"/>
          </p:nvPr>
        </p:nvSpPr>
        <p:spPr>
          <a:xfrm>
            <a:off x="179500" y="30675"/>
            <a:ext cx="6738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3"/>
                </a:solidFill>
              </a:rPr>
              <a:t>Выборы в Совет Молодых Ученых РАН</a:t>
            </a:r>
            <a:endParaRPr sz="2600"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85"/>
          <p:cNvSpPr txBox="1"/>
          <p:nvPr/>
        </p:nvSpPr>
        <p:spPr>
          <a:xfrm>
            <a:off x="106175" y="1545525"/>
            <a:ext cx="36663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ИПУ РАН, 15-00</a:t>
            </a:r>
            <a:endParaRPr sz="3000">
              <a:solidFill>
                <a:srgbClr val="0563C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1" name="Google Shape;701;p85"/>
          <p:cNvSpPr txBox="1"/>
          <p:nvPr/>
        </p:nvSpPr>
        <p:spPr>
          <a:xfrm>
            <a:off x="609600" y="4310325"/>
            <a:ext cx="3693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Вт 31 января 2023 г.</a:t>
            </a:r>
            <a:endParaRPr/>
          </a:p>
        </p:txBody>
      </p:sp>
      <p:pic>
        <p:nvPicPr>
          <p:cNvPr id="702" name="Google Shape;70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4601" y="1085325"/>
            <a:ext cx="3214626" cy="344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899" y="2086541"/>
            <a:ext cx="1760024" cy="2082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86"/>
          <p:cNvSpPr txBox="1"/>
          <p:nvPr>
            <p:ph type="ctrTitle"/>
          </p:nvPr>
        </p:nvSpPr>
        <p:spPr>
          <a:xfrm>
            <a:off x="793725" y="2120275"/>
            <a:ext cx="65937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/>
              <a:t>Работа молодых ученых и специалистов, которые покидают Совет</a:t>
            </a:r>
            <a:endParaRPr sz="3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87"/>
          <p:cNvSpPr txBox="1"/>
          <p:nvPr>
            <p:ph idx="1" type="body"/>
          </p:nvPr>
        </p:nvSpPr>
        <p:spPr>
          <a:xfrm>
            <a:off x="230025" y="1225775"/>
            <a:ext cx="6126600" cy="37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aleway"/>
              <a:buChar char="-"/>
            </a:pPr>
            <a:r>
              <a:rPr lang="ru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Координация участников Совета и активных молодых ученых; 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lang="ru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Координация деятельности Совета с дирекцией Института;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lang="ru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Взаимодействие с АУП;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lang="ru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Информационное  сопровождение деятельности СМУиС;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aleway"/>
              <a:buChar char="-"/>
            </a:pPr>
            <a:r>
              <a:rPr lang="ru" sz="1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Подготовка отчетов.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14" name="Google Shape;714;p87"/>
          <p:cNvSpPr txBox="1"/>
          <p:nvPr>
            <p:ph type="title"/>
          </p:nvPr>
        </p:nvSpPr>
        <p:spPr>
          <a:xfrm>
            <a:off x="194675" y="0"/>
            <a:ext cx="5467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Заместитель председателя СМУиС </a:t>
            </a:r>
            <a:r>
              <a:rPr lang="ru">
                <a:solidFill>
                  <a:srgbClr val="080808"/>
                </a:solidFill>
              </a:rPr>
              <a:t>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Итоги работы</a:t>
            </a:r>
            <a:endParaRPr/>
          </a:p>
        </p:txBody>
      </p:sp>
      <p:sp>
        <p:nvSpPr>
          <p:cNvPr id="715" name="Google Shape;715;p87"/>
          <p:cNvSpPr txBox="1"/>
          <p:nvPr/>
        </p:nvSpPr>
        <p:spPr>
          <a:xfrm>
            <a:off x="6745325" y="3158500"/>
            <a:ext cx="25512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Рей Анастасия Сергеевна</a:t>
            </a: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м.н.с. лаборатории №79</a:t>
            </a:r>
            <a:endParaRPr sz="4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16" name="Google Shape;716;p87"/>
          <p:cNvSpPr txBox="1"/>
          <p:nvPr/>
        </p:nvSpPr>
        <p:spPr>
          <a:xfrm>
            <a:off x="6916275" y="3540850"/>
            <a:ext cx="22278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3"/>
              </a:rPr>
              <a:t>a.rey@ipu.ru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(покинула СМУиС)</a:t>
            </a:r>
            <a:endParaRPr i="1"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717" name="Google Shape;717;p87"/>
          <p:cNvCxnSpPr/>
          <p:nvPr/>
        </p:nvCxnSpPr>
        <p:spPr>
          <a:xfrm>
            <a:off x="6916275" y="1390400"/>
            <a:ext cx="19500" cy="363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18" name="Google Shape;718;p87"/>
          <p:cNvPicPr preferRelativeResize="0"/>
          <p:nvPr/>
        </p:nvPicPr>
        <p:blipFill rotWithShape="1">
          <a:blip r:embed="rId4">
            <a:alphaModFix/>
          </a:blip>
          <a:srcRect b="18705" l="21519" r="0" t="0"/>
          <a:stretch/>
        </p:blipFill>
        <p:spPr>
          <a:xfrm>
            <a:off x="7427375" y="1767875"/>
            <a:ext cx="1101400" cy="113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88"/>
          <p:cNvSpPr txBox="1"/>
          <p:nvPr>
            <p:ph idx="1" type="body"/>
          </p:nvPr>
        </p:nvSpPr>
        <p:spPr>
          <a:xfrm>
            <a:off x="230025" y="1225775"/>
            <a:ext cx="6712500" cy="37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ru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Проведен </a:t>
            </a:r>
            <a:r>
              <a:rPr lang="ru" sz="1400">
                <a:solidFill>
                  <a:srgbClr val="080808"/>
                </a:solidFill>
                <a:latin typeface="Raleway"/>
                <a:ea typeface="Raleway"/>
                <a:cs typeface="Raleway"/>
                <a:sym typeface="Raleway"/>
              </a:rPr>
              <a:t>«</a:t>
            </a:r>
            <a:r>
              <a:rPr lang="ru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Всероссийский конкурс научных работ молодых ученых по теории управления и ее приложениям</a:t>
            </a:r>
            <a:r>
              <a:rPr lang="ru" sz="1400">
                <a:latin typeface="Raleway"/>
                <a:ea typeface="Raleway"/>
                <a:cs typeface="Raleway"/>
                <a:sym typeface="Raleway"/>
              </a:rPr>
              <a:t>»</a:t>
            </a:r>
            <a:r>
              <a:rPr lang="ru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2022 г.: </a:t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-"/>
            </a:pPr>
            <a:r>
              <a:rPr lang="ru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26 участников из 9 организаций, с участием 31 рецензента со стороны Института.</a:t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ru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Ведется работа над</a:t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AutoNum type="arabicPeriod"/>
            </a:pPr>
            <a:r>
              <a:rPr lang="ru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рекомендательной системой распределения работ по рецензентам;</a:t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AutoNum type="arabicPeriod"/>
            </a:pPr>
            <a:r>
              <a:rPr lang="ru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механизмом взаимодействия с участниками и рецензентами.</a:t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Планируемое время начала работ по организации Конкурса - март 2023 г.</a:t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Поддержка при проведении школы-конференции молодых ученых </a:t>
            </a:r>
            <a:r>
              <a:rPr lang="ru" sz="1400">
                <a:solidFill>
                  <a:srgbClr val="080808"/>
                </a:solidFill>
                <a:latin typeface="Raleway"/>
                <a:ea typeface="Raleway"/>
                <a:cs typeface="Raleway"/>
                <a:sym typeface="Raleway"/>
              </a:rPr>
              <a:t>«</a:t>
            </a:r>
            <a:r>
              <a:rPr lang="ru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Управление большими системами</a:t>
            </a:r>
            <a:r>
              <a:rPr lang="ru" sz="1400">
                <a:latin typeface="Raleway"/>
                <a:ea typeface="Raleway"/>
                <a:cs typeface="Raleway"/>
                <a:sym typeface="Raleway"/>
              </a:rPr>
              <a:t>»</a:t>
            </a:r>
            <a:r>
              <a:rPr lang="ru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2022 г.:</a:t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-"/>
            </a:pPr>
            <a:r>
              <a:rPr lang="ru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координация сотрудников института (совместно с А.А. Широким);</a:t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-"/>
            </a:pPr>
            <a:r>
              <a:rPr lang="ru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информационное сопровождение конференции;</a:t>
            </a:r>
            <a:endParaRPr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-"/>
            </a:pPr>
            <a:r>
              <a:rPr lang="ru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методическая поддержка при оформлении сборника докладов.</a:t>
            </a:r>
            <a:endParaRPr sz="14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24" name="Google Shape;724;p88"/>
          <p:cNvSpPr txBox="1"/>
          <p:nvPr>
            <p:ph type="title"/>
          </p:nvPr>
        </p:nvSpPr>
        <p:spPr>
          <a:xfrm>
            <a:off x="194675" y="0"/>
            <a:ext cx="5467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0000"/>
                </a:solidFill>
              </a:rPr>
              <a:t>Комитет НОЦ и УБС</a:t>
            </a:r>
            <a:r>
              <a:rPr lang="ru">
                <a:solidFill>
                  <a:srgbClr val="080808"/>
                </a:solidFill>
              </a:rPr>
              <a:t>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Итоги работы</a:t>
            </a:r>
            <a:endParaRPr/>
          </a:p>
        </p:txBody>
      </p:sp>
      <p:sp>
        <p:nvSpPr>
          <p:cNvPr id="725" name="Google Shape;725;p88"/>
          <p:cNvSpPr txBox="1"/>
          <p:nvPr/>
        </p:nvSpPr>
        <p:spPr>
          <a:xfrm>
            <a:off x="6745325" y="3158500"/>
            <a:ext cx="25512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Петров Илья Владимирович </a:t>
            </a:r>
            <a:endParaRPr sz="1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м.н.с. лаборатории №57</a:t>
            </a:r>
            <a:endParaRPr sz="4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26" name="Google Shape;726;p88"/>
          <p:cNvSpPr txBox="1"/>
          <p:nvPr/>
        </p:nvSpPr>
        <p:spPr>
          <a:xfrm>
            <a:off x="6916275" y="3540850"/>
            <a:ext cx="22278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3"/>
              </a:rPr>
              <a:t>ilyapetrov22@mail.ru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noc@</a:t>
            </a:r>
            <a:r>
              <a:rPr lang="ru" sz="1200" u="sng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ipu</a:t>
            </a:r>
            <a:r>
              <a:rPr lang="ru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6"/>
              </a:rPr>
              <a:t>.ru</a:t>
            </a:r>
            <a:endParaRPr i="1"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(покинул СМУиС)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727" name="Google Shape;727;p88"/>
          <p:cNvCxnSpPr/>
          <p:nvPr/>
        </p:nvCxnSpPr>
        <p:spPr>
          <a:xfrm>
            <a:off x="6916275" y="1390400"/>
            <a:ext cx="19500" cy="363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28" name="Google Shape;728;p88"/>
          <p:cNvPicPr preferRelativeResize="0"/>
          <p:nvPr/>
        </p:nvPicPr>
        <p:blipFill rotWithShape="1">
          <a:blip r:embed="rId7">
            <a:alphaModFix/>
          </a:blip>
          <a:srcRect b="0" l="21519" r="0" t="0"/>
          <a:stretch/>
        </p:blipFill>
        <p:spPr>
          <a:xfrm>
            <a:off x="7313299" y="1390400"/>
            <a:ext cx="1495777" cy="1702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89"/>
          <p:cNvSpPr txBox="1"/>
          <p:nvPr>
            <p:ph idx="4294967295" type="subTitle"/>
          </p:nvPr>
        </p:nvSpPr>
        <p:spPr>
          <a:xfrm>
            <a:off x="-76200" y="1242200"/>
            <a:ext cx="3770700" cy="36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099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40"/>
              <a:buFont typeface="Raleway"/>
              <a:buChar char="●"/>
            </a:pPr>
            <a:r>
              <a:rPr b="1" lang="ru" sz="1140">
                <a:latin typeface="Raleway"/>
                <a:ea typeface="Raleway"/>
                <a:cs typeface="Raleway"/>
                <a:sym typeface="Raleway"/>
              </a:rPr>
              <a:t>Обустройство </a:t>
            </a:r>
            <a:r>
              <a:rPr lang="ru" sz="1140">
                <a:latin typeface="Raleway"/>
                <a:ea typeface="Raleway"/>
                <a:cs typeface="Raleway"/>
                <a:sym typeface="Raleway"/>
              </a:rPr>
              <a:t>мастерской</a:t>
            </a:r>
            <a:r>
              <a:rPr b="1" lang="ru" sz="1140">
                <a:latin typeface="Raleway"/>
                <a:ea typeface="Raleway"/>
                <a:cs typeface="Raleway"/>
                <a:sym typeface="Raleway"/>
              </a:rPr>
              <a:t>;</a:t>
            </a:r>
            <a:endParaRPr sz="1140">
              <a:latin typeface="Raleway"/>
              <a:ea typeface="Raleway"/>
              <a:cs typeface="Raleway"/>
              <a:sym typeface="Raleway"/>
            </a:endParaRPr>
          </a:p>
          <a:p>
            <a:pPr indent="-30099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40"/>
              <a:buFont typeface="Raleway"/>
              <a:buChar char="●"/>
            </a:pPr>
            <a:r>
              <a:rPr lang="ru" sz="1140">
                <a:latin typeface="Raleway"/>
                <a:ea typeface="Raleway"/>
                <a:cs typeface="Raleway"/>
                <a:sym typeface="Raleway"/>
              </a:rPr>
              <a:t>Разработана страница сайта клуба </a:t>
            </a:r>
            <a:r>
              <a:rPr b="1" lang="ru" sz="1140">
                <a:latin typeface="Raleway"/>
                <a:ea typeface="Raleway"/>
                <a:cs typeface="Raleway"/>
                <a:sym typeface="Raleway"/>
              </a:rPr>
              <a:t>ART_SCIENCE</a:t>
            </a:r>
            <a:r>
              <a:rPr lang="ru" sz="1140">
                <a:latin typeface="Raleway"/>
                <a:ea typeface="Raleway"/>
                <a:cs typeface="Raleway"/>
                <a:sym typeface="Raleway"/>
              </a:rPr>
              <a:t>;</a:t>
            </a:r>
            <a:endParaRPr sz="1140">
              <a:latin typeface="Raleway"/>
              <a:ea typeface="Raleway"/>
              <a:cs typeface="Raleway"/>
              <a:sym typeface="Raleway"/>
            </a:endParaRPr>
          </a:p>
          <a:p>
            <a:pPr indent="-30099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40"/>
              <a:buFont typeface="Raleway"/>
              <a:buChar char="●"/>
            </a:pPr>
            <a:r>
              <a:rPr lang="ru" sz="1140">
                <a:latin typeface="Raleway"/>
                <a:ea typeface="Raleway"/>
                <a:cs typeface="Raleway"/>
                <a:sym typeface="Raleway"/>
              </a:rPr>
              <a:t>Разработана страница </a:t>
            </a:r>
            <a:r>
              <a:rPr b="1" lang="ru" sz="1140">
                <a:latin typeface="Raleway"/>
                <a:ea typeface="Raleway"/>
                <a:cs typeface="Raleway"/>
                <a:sym typeface="Raleway"/>
              </a:rPr>
              <a:t>СМУиС;</a:t>
            </a:r>
            <a:endParaRPr b="1" sz="1140">
              <a:latin typeface="Raleway"/>
              <a:ea typeface="Raleway"/>
              <a:cs typeface="Raleway"/>
              <a:sym typeface="Raleway"/>
            </a:endParaRPr>
          </a:p>
          <a:p>
            <a:pPr indent="-30099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40"/>
              <a:buFont typeface="Raleway"/>
              <a:buChar char="●"/>
            </a:pPr>
            <a:r>
              <a:rPr lang="ru" sz="1140">
                <a:latin typeface="Raleway"/>
                <a:ea typeface="Raleway"/>
                <a:cs typeface="Raleway"/>
                <a:sym typeface="Raleway"/>
              </a:rPr>
              <a:t>Проведен</a:t>
            </a:r>
            <a:r>
              <a:rPr lang="ru" sz="114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lang="ru" sz="1140">
                <a:latin typeface="Raleway"/>
                <a:ea typeface="Raleway"/>
                <a:cs typeface="Raleway"/>
                <a:sym typeface="Raleway"/>
              </a:rPr>
              <a:t>квиз </a:t>
            </a:r>
            <a:r>
              <a:rPr lang="ru" sz="1140">
                <a:latin typeface="Raleway"/>
                <a:ea typeface="Raleway"/>
                <a:cs typeface="Raleway"/>
                <a:sym typeface="Raleway"/>
              </a:rPr>
              <a:t>на УБС-2022 и квиз “Хэллоуин” совместно с Игровым клубом;</a:t>
            </a:r>
            <a:endParaRPr sz="1140">
              <a:latin typeface="Raleway"/>
              <a:ea typeface="Raleway"/>
              <a:cs typeface="Raleway"/>
              <a:sym typeface="Raleway"/>
            </a:endParaRPr>
          </a:p>
          <a:p>
            <a:pPr indent="-30099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40"/>
              <a:buFont typeface="Raleway"/>
              <a:buChar char="●"/>
            </a:pPr>
            <a:r>
              <a:rPr b="1" lang="ru" sz="1140">
                <a:latin typeface="Raleway"/>
                <a:ea typeface="Raleway"/>
                <a:cs typeface="Raleway"/>
                <a:sym typeface="Raleway"/>
              </a:rPr>
              <a:t>Оформление</a:t>
            </a:r>
            <a:r>
              <a:rPr lang="ru" sz="1140">
                <a:latin typeface="Raleway"/>
                <a:ea typeface="Raleway"/>
                <a:cs typeface="Raleway"/>
                <a:sym typeface="Raleway"/>
              </a:rPr>
              <a:t> коворкинга к квизу “Хэллоуин”;</a:t>
            </a:r>
            <a:endParaRPr sz="1140">
              <a:latin typeface="Raleway"/>
              <a:ea typeface="Raleway"/>
              <a:cs typeface="Raleway"/>
              <a:sym typeface="Raleway"/>
            </a:endParaRPr>
          </a:p>
          <a:p>
            <a:pPr indent="-30099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40"/>
              <a:buFont typeface="Raleway"/>
              <a:buChar char="●"/>
            </a:pPr>
            <a:r>
              <a:rPr lang="ru" sz="1140">
                <a:latin typeface="Raleway"/>
                <a:ea typeface="Raleway"/>
                <a:cs typeface="Raleway"/>
                <a:sym typeface="Raleway"/>
              </a:rPr>
              <a:t>Разработка </a:t>
            </a:r>
            <a:r>
              <a:rPr b="1" lang="ru" sz="1140">
                <a:latin typeface="Raleway"/>
                <a:ea typeface="Raleway"/>
                <a:cs typeface="Raleway"/>
                <a:sym typeface="Raleway"/>
              </a:rPr>
              <a:t>постеров - анонсов</a:t>
            </a:r>
            <a:r>
              <a:rPr lang="ru" sz="1140">
                <a:latin typeface="Raleway"/>
                <a:ea typeface="Raleway"/>
                <a:cs typeface="Raleway"/>
                <a:sym typeface="Raleway"/>
              </a:rPr>
              <a:t> к мероприятиям на УБС для нескольких секций;</a:t>
            </a:r>
            <a:endParaRPr sz="1140">
              <a:latin typeface="Raleway"/>
              <a:ea typeface="Raleway"/>
              <a:cs typeface="Raleway"/>
              <a:sym typeface="Raleway"/>
            </a:endParaRPr>
          </a:p>
          <a:p>
            <a:pPr indent="-30099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40"/>
              <a:buFont typeface="Raleway"/>
              <a:buChar char="●"/>
            </a:pPr>
            <a:r>
              <a:rPr lang="ru" sz="1140">
                <a:latin typeface="Raleway"/>
                <a:ea typeface="Raleway"/>
                <a:cs typeface="Raleway"/>
                <a:sym typeface="Raleway"/>
              </a:rPr>
              <a:t>Планирование проведения мероприятий по </a:t>
            </a:r>
            <a:r>
              <a:rPr b="1" lang="ru" sz="1140">
                <a:latin typeface="Raleway"/>
                <a:ea typeface="Raleway"/>
                <a:cs typeface="Raleway"/>
                <a:sym typeface="Raleway"/>
              </a:rPr>
              <a:t>ART_SCIENCE</a:t>
            </a:r>
            <a:r>
              <a:rPr lang="ru" sz="1140">
                <a:latin typeface="Raleway"/>
                <a:ea typeface="Raleway"/>
                <a:cs typeface="Raleway"/>
                <a:sym typeface="Raleway"/>
              </a:rPr>
              <a:t> в рамках </a:t>
            </a:r>
            <a:r>
              <a:rPr b="1" lang="ru" sz="1140">
                <a:latin typeface="Raleway"/>
                <a:ea typeface="Raleway"/>
                <a:cs typeface="Raleway"/>
                <a:sym typeface="Raleway"/>
              </a:rPr>
              <a:t>“Научных суббот”. </a:t>
            </a:r>
            <a:endParaRPr b="1" sz="114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34" name="Google Shape;73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7250" y="508102"/>
            <a:ext cx="1845699" cy="1361299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89"/>
          <p:cNvSpPr txBox="1"/>
          <p:nvPr>
            <p:ph type="title"/>
          </p:nvPr>
        </p:nvSpPr>
        <p:spPr>
          <a:xfrm>
            <a:off x="194675" y="0"/>
            <a:ext cx="5467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5"/>
                </a:solidFill>
              </a:rPr>
              <a:t>Художественный клуб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Итоги первого года работы</a:t>
            </a:r>
            <a:endParaRPr/>
          </a:p>
        </p:txBody>
      </p:sp>
      <p:sp>
        <p:nvSpPr>
          <p:cNvPr id="736" name="Google Shape;736;p89"/>
          <p:cNvSpPr txBox="1"/>
          <p:nvPr/>
        </p:nvSpPr>
        <p:spPr>
          <a:xfrm>
            <a:off x="6666000" y="2039000"/>
            <a:ext cx="25299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31394D"/>
                </a:solidFill>
                <a:latin typeface="Raleway"/>
                <a:ea typeface="Raleway"/>
                <a:cs typeface="Raleway"/>
                <a:sym typeface="Raleway"/>
              </a:rPr>
              <a:t>Шутова Ксения Юрьевна </a:t>
            </a:r>
            <a:endParaRPr sz="1000">
              <a:solidFill>
                <a:srgbClr val="31394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31394D"/>
                </a:solidFill>
                <a:latin typeface="Raleway"/>
                <a:ea typeface="Raleway"/>
                <a:cs typeface="Raleway"/>
                <a:sym typeface="Raleway"/>
              </a:rPr>
              <a:t>инженер </a:t>
            </a:r>
            <a:endParaRPr sz="1000">
              <a:solidFill>
                <a:srgbClr val="31394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31394D"/>
                </a:solidFill>
                <a:latin typeface="Raleway"/>
                <a:ea typeface="Raleway"/>
                <a:cs typeface="Raleway"/>
                <a:sym typeface="Raleway"/>
              </a:rPr>
              <a:t>Лаборатория № 18</a:t>
            </a:r>
            <a:endParaRPr sz="1000">
              <a:solidFill>
                <a:srgbClr val="31394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31394D"/>
                </a:solidFill>
                <a:latin typeface="Raleway"/>
                <a:ea typeface="Raleway"/>
                <a:cs typeface="Raleway"/>
                <a:sym typeface="Raleway"/>
              </a:rPr>
              <a:t>+7(985)199-02-16</a:t>
            </a:r>
            <a:endParaRPr sz="1000">
              <a:solidFill>
                <a:srgbClr val="31394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139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300">
              <a:solidFill>
                <a:srgbClr val="3139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37" name="Google Shape;737;p89"/>
          <p:cNvSpPr txBox="1"/>
          <p:nvPr/>
        </p:nvSpPr>
        <p:spPr>
          <a:xfrm>
            <a:off x="6537600" y="4372450"/>
            <a:ext cx="27867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31394D"/>
                </a:solidFill>
                <a:latin typeface="Raleway"/>
                <a:ea typeface="Raleway"/>
                <a:cs typeface="Raleway"/>
                <a:sym typeface="Raleway"/>
              </a:rPr>
              <a:t>Нечаева Полина Александровна</a:t>
            </a:r>
            <a:br>
              <a:rPr lang="ru" sz="1000">
                <a:solidFill>
                  <a:srgbClr val="31394D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" sz="1000">
                <a:solidFill>
                  <a:srgbClr val="31394D"/>
                </a:solidFill>
                <a:latin typeface="Raleway"/>
                <a:ea typeface="Raleway"/>
                <a:cs typeface="Raleway"/>
                <a:sym typeface="Raleway"/>
              </a:rPr>
              <a:t>инженер-программист </a:t>
            </a:r>
            <a:endParaRPr sz="1000">
              <a:solidFill>
                <a:srgbClr val="31394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31394D"/>
                </a:solidFill>
                <a:latin typeface="Raleway"/>
                <a:ea typeface="Raleway"/>
                <a:cs typeface="Raleway"/>
                <a:sym typeface="Raleway"/>
              </a:rPr>
              <a:t>Лаборатория № 11</a:t>
            </a:r>
            <a:endParaRPr sz="1000">
              <a:solidFill>
                <a:srgbClr val="31394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31394D"/>
                </a:solidFill>
                <a:latin typeface="Raleway"/>
                <a:ea typeface="Raleway"/>
                <a:cs typeface="Raleway"/>
                <a:sym typeface="Raleway"/>
              </a:rPr>
              <a:t>+7(918)233-60-53</a:t>
            </a:r>
            <a:endParaRPr sz="1000">
              <a:solidFill>
                <a:srgbClr val="31394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139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139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139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139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38" name="Google Shape;738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4238" y="2700300"/>
            <a:ext cx="1233425" cy="162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7225" y="313028"/>
            <a:ext cx="1136700" cy="17514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0" name="Google Shape;740;p89"/>
          <p:cNvCxnSpPr/>
          <p:nvPr/>
        </p:nvCxnSpPr>
        <p:spPr>
          <a:xfrm>
            <a:off x="6840075" y="1390400"/>
            <a:ext cx="19500" cy="363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41" name="Google Shape;741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050" y="4006800"/>
            <a:ext cx="1136700" cy="11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20573" y="2914800"/>
            <a:ext cx="1608463" cy="214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8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17074" y="1758800"/>
            <a:ext cx="2022749" cy="151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8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76412" y="3418764"/>
            <a:ext cx="991198" cy="113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8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24625" y="1645074"/>
            <a:ext cx="1233424" cy="174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89"/>
          <p:cNvPicPr preferRelativeResize="0"/>
          <p:nvPr/>
        </p:nvPicPr>
        <p:blipFill rotWithShape="1">
          <a:blip r:embed="rId11">
            <a:alphaModFix/>
          </a:blip>
          <a:srcRect b="24488" l="4322" r="9052" t="18969"/>
          <a:stretch/>
        </p:blipFill>
        <p:spPr>
          <a:xfrm>
            <a:off x="2547400" y="3794200"/>
            <a:ext cx="1476024" cy="128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90"/>
          <p:cNvSpPr txBox="1"/>
          <p:nvPr>
            <p:ph type="ctrTitle"/>
          </p:nvPr>
        </p:nvSpPr>
        <p:spPr>
          <a:xfrm>
            <a:off x="793725" y="2196475"/>
            <a:ext cx="65937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/>
              <a:t>Работа молодых ученых и специалистов, которые вступают в Совет</a:t>
            </a:r>
            <a:endParaRPr sz="3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6"/>
          <p:cNvSpPr txBox="1"/>
          <p:nvPr>
            <p:ph type="title"/>
          </p:nvPr>
        </p:nvSpPr>
        <p:spPr>
          <a:xfrm>
            <a:off x="4705475" y="265275"/>
            <a:ext cx="2874300" cy="130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Структура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94" name="Google Shape;294;p46"/>
          <p:cNvSpPr txBox="1"/>
          <p:nvPr>
            <p:ph idx="12" type="sldNum"/>
          </p:nvPr>
        </p:nvSpPr>
        <p:spPr>
          <a:xfrm>
            <a:off x="8546627" y="474982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95" name="Google Shape;295;p46"/>
          <p:cNvSpPr/>
          <p:nvPr/>
        </p:nvSpPr>
        <p:spPr>
          <a:xfrm>
            <a:off x="1988075" y="1282225"/>
            <a:ext cx="1365600" cy="393600"/>
          </a:xfrm>
          <a:prstGeom prst="homePlate">
            <a:avLst>
              <a:gd fmla="val 50000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Взаимодействие с Профкомом</a:t>
            </a:r>
            <a:endParaRPr b="1" sz="9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6" name="Google Shape;296;p46"/>
          <p:cNvSpPr/>
          <p:nvPr/>
        </p:nvSpPr>
        <p:spPr>
          <a:xfrm>
            <a:off x="1988075" y="2503075"/>
            <a:ext cx="1365600" cy="393600"/>
          </a:xfrm>
          <a:prstGeom prst="homePlate">
            <a:avLst>
              <a:gd fmla="val 50000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Комитет НОЦ и УБС</a:t>
            </a:r>
            <a:endParaRPr b="1" sz="900">
              <a:solidFill>
                <a:srgbClr val="38761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7" name="Google Shape;297;p46"/>
          <p:cNvSpPr/>
          <p:nvPr/>
        </p:nvSpPr>
        <p:spPr>
          <a:xfrm>
            <a:off x="1988075" y="1723225"/>
            <a:ext cx="1457400" cy="393600"/>
          </a:xfrm>
          <a:prstGeom prst="homePlate">
            <a:avLst>
              <a:gd fmla="val 50000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Комитет по конкурсам и грантам</a:t>
            </a:r>
            <a:endParaRPr b="1" sz="9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8" name="Google Shape;298;p46"/>
          <p:cNvSpPr/>
          <p:nvPr/>
        </p:nvSpPr>
        <p:spPr>
          <a:xfrm>
            <a:off x="1988075" y="2935425"/>
            <a:ext cx="1365600" cy="393600"/>
          </a:xfrm>
          <a:prstGeom prst="homePlate">
            <a:avLst>
              <a:gd fmla="val 50000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Сектор среднего образования</a:t>
            </a:r>
            <a:endParaRPr b="1" sz="900">
              <a:solidFill>
                <a:srgbClr val="38761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9" name="Google Shape;299;p46"/>
          <p:cNvSpPr/>
          <p:nvPr/>
        </p:nvSpPr>
        <p:spPr>
          <a:xfrm>
            <a:off x="3209075" y="2935425"/>
            <a:ext cx="1496400" cy="393600"/>
          </a:xfrm>
          <a:prstGeom prst="chevron">
            <a:avLst>
              <a:gd fmla="val 50000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Data Science клуб</a:t>
            </a:r>
            <a:endParaRPr b="1">
              <a:solidFill>
                <a:srgbClr val="38761D"/>
              </a:solidFill>
            </a:endParaRPr>
          </a:p>
        </p:txBody>
      </p:sp>
      <p:sp>
        <p:nvSpPr>
          <p:cNvPr id="300" name="Google Shape;300;p46"/>
          <p:cNvSpPr/>
          <p:nvPr/>
        </p:nvSpPr>
        <p:spPr>
          <a:xfrm>
            <a:off x="3285275" y="1723225"/>
            <a:ext cx="1425000" cy="393600"/>
          </a:xfrm>
          <a:prstGeom prst="chevron">
            <a:avLst>
              <a:gd fmla="val 50000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latin typeface="Raleway"/>
                <a:ea typeface="Raleway"/>
                <a:cs typeface="Raleway"/>
                <a:sym typeface="Raleway"/>
              </a:rPr>
              <a:t>Жилищный комитет</a:t>
            </a:r>
            <a:endParaRPr b="1"/>
          </a:p>
        </p:txBody>
      </p:sp>
      <p:sp>
        <p:nvSpPr>
          <p:cNvPr id="301" name="Google Shape;301;p46"/>
          <p:cNvSpPr/>
          <p:nvPr/>
        </p:nvSpPr>
        <p:spPr>
          <a:xfrm>
            <a:off x="3209075" y="2503075"/>
            <a:ext cx="1457400" cy="393600"/>
          </a:xfrm>
          <a:prstGeom prst="chevron">
            <a:avLst>
              <a:gd fmla="val 50000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Секция робототехники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02" name="Google Shape;302;p46"/>
          <p:cNvSpPr/>
          <p:nvPr/>
        </p:nvSpPr>
        <p:spPr>
          <a:xfrm>
            <a:off x="3216150" y="3637313"/>
            <a:ext cx="1496400" cy="393600"/>
          </a:xfrm>
          <a:prstGeom prst="chevron">
            <a:avLst>
              <a:gd fmla="val 50000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Шахматный клуб</a:t>
            </a:r>
            <a:endParaRPr b="1">
              <a:solidFill>
                <a:srgbClr val="38761D"/>
              </a:solidFill>
            </a:endParaRPr>
          </a:p>
        </p:txBody>
      </p:sp>
      <p:sp>
        <p:nvSpPr>
          <p:cNvPr id="303" name="Google Shape;303;p46"/>
          <p:cNvSpPr/>
          <p:nvPr/>
        </p:nvSpPr>
        <p:spPr>
          <a:xfrm>
            <a:off x="1988075" y="3637313"/>
            <a:ext cx="1365600" cy="393600"/>
          </a:xfrm>
          <a:prstGeom prst="homePlate">
            <a:avLst>
              <a:gd fmla="val 50000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Книжный клуб</a:t>
            </a:r>
            <a:endParaRPr b="1" sz="900">
              <a:solidFill>
                <a:srgbClr val="FF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4" name="Google Shape;304;p46"/>
          <p:cNvSpPr/>
          <p:nvPr/>
        </p:nvSpPr>
        <p:spPr>
          <a:xfrm>
            <a:off x="1988075" y="4083038"/>
            <a:ext cx="1365600" cy="393600"/>
          </a:xfrm>
          <a:prstGeom prst="homePlate">
            <a:avLst>
              <a:gd fmla="val 50000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Клуб настольных и интеллектуальных игр</a:t>
            </a:r>
            <a:endParaRPr b="1" sz="900">
              <a:solidFill>
                <a:srgbClr val="38761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5" name="Google Shape;305;p46"/>
          <p:cNvSpPr/>
          <p:nvPr/>
        </p:nvSpPr>
        <p:spPr>
          <a:xfrm>
            <a:off x="3216150" y="4083038"/>
            <a:ext cx="1496400" cy="393600"/>
          </a:xfrm>
          <a:prstGeom prst="chevron">
            <a:avLst>
              <a:gd fmla="val 50000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0000FF"/>
                </a:solidFill>
                <a:latin typeface="Raleway"/>
                <a:ea typeface="Raleway"/>
                <a:cs typeface="Raleway"/>
                <a:sym typeface="Raleway"/>
              </a:rPr>
              <a:t>Тренажерный зал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306" name="Google Shape;306;p46"/>
          <p:cNvSpPr/>
          <p:nvPr/>
        </p:nvSpPr>
        <p:spPr>
          <a:xfrm>
            <a:off x="4572000" y="3637300"/>
            <a:ext cx="1496400" cy="393600"/>
          </a:xfrm>
          <a:prstGeom prst="chevron">
            <a:avLst>
              <a:gd fmla="val 50000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Беговой клуб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07" name="Google Shape;307;p46"/>
          <p:cNvSpPr/>
          <p:nvPr/>
        </p:nvSpPr>
        <p:spPr>
          <a:xfrm>
            <a:off x="4572000" y="4083025"/>
            <a:ext cx="1496400" cy="393600"/>
          </a:xfrm>
          <a:prstGeom prst="chevron">
            <a:avLst>
              <a:gd fmla="val 50000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0000FF"/>
                </a:solidFill>
                <a:latin typeface="Raleway"/>
                <a:ea typeface="Raleway"/>
                <a:cs typeface="Raleway"/>
                <a:sym typeface="Raleway"/>
              </a:rPr>
              <a:t>Бильярдный клуб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308" name="Google Shape;308;p46"/>
          <p:cNvSpPr/>
          <p:nvPr/>
        </p:nvSpPr>
        <p:spPr>
          <a:xfrm>
            <a:off x="5930975" y="3637313"/>
            <a:ext cx="1496400" cy="393600"/>
          </a:xfrm>
          <a:prstGeom prst="chevron">
            <a:avLst>
              <a:gd fmla="val 50000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0000FF"/>
                </a:solidFill>
                <a:latin typeface="Raleway"/>
                <a:ea typeface="Raleway"/>
                <a:cs typeface="Raleway"/>
                <a:sym typeface="Raleway"/>
              </a:rPr>
              <a:t>Йога клуб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309" name="Google Shape;309;p46"/>
          <p:cNvSpPr/>
          <p:nvPr/>
        </p:nvSpPr>
        <p:spPr>
          <a:xfrm>
            <a:off x="5930975" y="4083038"/>
            <a:ext cx="1496400" cy="393600"/>
          </a:xfrm>
          <a:prstGeom prst="chevron">
            <a:avLst>
              <a:gd fmla="val 50000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Секция Кендо и Нагината</a:t>
            </a:r>
            <a:endParaRPr b="1">
              <a:solidFill>
                <a:srgbClr val="38761D"/>
              </a:solidFill>
            </a:endParaRPr>
          </a:p>
        </p:txBody>
      </p:sp>
      <p:sp>
        <p:nvSpPr>
          <p:cNvPr id="310" name="Google Shape;310;p46"/>
          <p:cNvSpPr/>
          <p:nvPr/>
        </p:nvSpPr>
        <p:spPr>
          <a:xfrm>
            <a:off x="7286725" y="3637300"/>
            <a:ext cx="1590300" cy="393600"/>
          </a:xfrm>
          <a:prstGeom prst="chevron">
            <a:avLst>
              <a:gd fmla="val 50000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Художественный клуб ART_SCIENCE</a:t>
            </a:r>
            <a:endParaRPr b="1">
              <a:solidFill>
                <a:srgbClr val="38761D"/>
              </a:solidFill>
            </a:endParaRPr>
          </a:p>
        </p:txBody>
      </p:sp>
      <p:sp>
        <p:nvSpPr>
          <p:cNvPr id="311" name="Google Shape;311;p46"/>
          <p:cNvSpPr/>
          <p:nvPr/>
        </p:nvSpPr>
        <p:spPr>
          <a:xfrm>
            <a:off x="7286725" y="4083025"/>
            <a:ext cx="1629300" cy="393600"/>
          </a:xfrm>
          <a:prstGeom prst="chevron">
            <a:avLst>
              <a:gd fmla="val 50000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Музыкальный клуб</a:t>
            </a:r>
            <a:endParaRPr b="1">
              <a:solidFill>
                <a:srgbClr val="38761D"/>
              </a:solidFill>
            </a:endParaRPr>
          </a:p>
        </p:txBody>
      </p:sp>
      <p:sp>
        <p:nvSpPr>
          <p:cNvPr id="312" name="Google Shape;312;p46"/>
          <p:cNvSpPr/>
          <p:nvPr/>
        </p:nvSpPr>
        <p:spPr>
          <a:xfrm>
            <a:off x="518500" y="3639675"/>
            <a:ext cx="1425000" cy="8346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Raleway"/>
                <a:ea typeface="Raleway"/>
                <a:cs typeface="Raleway"/>
                <a:sym typeface="Raleway"/>
              </a:rPr>
              <a:t>Досуг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3" name="Google Shape;313;p46"/>
          <p:cNvSpPr/>
          <p:nvPr/>
        </p:nvSpPr>
        <p:spPr>
          <a:xfrm>
            <a:off x="518500" y="2501425"/>
            <a:ext cx="1425000" cy="8346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Raleway"/>
                <a:ea typeface="Raleway"/>
                <a:cs typeface="Raleway"/>
                <a:sym typeface="Raleway"/>
              </a:rPr>
              <a:t>Обучающая площадка</a:t>
            </a:r>
            <a:endParaRPr b="1" sz="1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4" name="Google Shape;314;p46"/>
          <p:cNvSpPr/>
          <p:nvPr/>
        </p:nvSpPr>
        <p:spPr>
          <a:xfrm>
            <a:off x="518500" y="1282225"/>
            <a:ext cx="1425000" cy="8346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Raleway"/>
                <a:ea typeface="Raleway"/>
                <a:cs typeface="Raleway"/>
                <a:sym typeface="Raleway"/>
              </a:rPr>
              <a:t>Улучшение 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Raleway"/>
                <a:ea typeface="Raleway"/>
                <a:cs typeface="Raleway"/>
                <a:sym typeface="Raleway"/>
              </a:rPr>
              <a:t>условий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5" name="Google Shape;315;p46"/>
          <p:cNvSpPr txBox="1"/>
          <p:nvPr/>
        </p:nvSpPr>
        <p:spPr>
          <a:xfrm>
            <a:off x="1911875" y="2048675"/>
            <a:ext cx="1004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31394D"/>
                </a:solidFill>
              </a:rPr>
              <a:t>Филимонюк Леонид</a:t>
            </a:r>
            <a:endParaRPr sz="1100"/>
          </a:p>
        </p:txBody>
      </p:sp>
      <p:sp>
        <p:nvSpPr>
          <p:cNvPr id="316" name="Google Shape;316;p46"/>
          <p:cNvSpPr txBox="1"/>
          <p:nvPr/>
        </p:nvSpPr>
        <p:spPr>
          <a:xfrm>
            <a:off x="3283475" y="2048675"/>
            <a:ext cx="1004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31394D"/>
                </a:solidFill>
              </a:rPr>
              <a:t>Котюков Александр</a:t>
            </a:r>
            <a:endParaRPr sz="1100"/>
          </a:p>
        </p:txBody>
      </p:sp>
      <p:sp>
        <p:nvSpPr>
          <p:cNvPr id="317" name="Google Shape;317;p46"/>
          <p:cNvSpPr txBox="1"/>
          <p:nvPr/>
        </p:nvSpPr>
        <p:spPr>
          <a:xfrm>
            <a:off x="1911875" y="1044475"/>
            <a:ext cx="1590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31394D"/>
                </a:solidFill>
              </a:rPr>
              <a:t>Батов Алексей, Ядыкин Василий </a:t>
            </a:r>
            <a:endParaRPr sz="1100"/>
          </a:p>
        </p:txBody>
      </p:sp>
      <p:sp>
        <p:nvSpPr>
          <p:cNvPr id="318" name="Google Shape;318;p46"/>
          <p:cNvSpPr txBox="1"/>
          <p:nvPr/>
        </p:nvSpPr>
        <p:spPr>
          <a:xfrm>
            <a:off x="1759475" y="2277275"/>
            <a:ext cx="1004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31394D"/>
                </a:solidFill>
              </a:rPr>
              <a:t>Петров Илья</a:t>
            </a:r>
            <a:endParaRPr sz="1100"/>
          </a:p>
        </p:txBody>
      </p:sp>
      <p:sp>
        <p:nvSpPr>
          <p:cNvPr id="319" name="Google Shape;319;p46"/>
          <p:cNvSpPr txBox="1"/>
          <p:nvPr/>
        </p:nvSpPr>
        <p:spPr>
          <a:xfrm>
            <a:off x="2978675" y="2277275"/>
            <a:ext cx="1004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31394D"/>
                </a:solidFill>
              </a:rPr>
              <a:t>Голев Артем</a:t>
            </a:r>
            <a:endParaRPr sz="1100"/>
          </a:p>
        </p:txBody>
      </p:sp>
      <p:sp>
        <p:nvSpPr>
          <p:cNvPr id="320" name="Google Shape;320;p46"/>
          <p:cNvSpPr txBox="1"/>
          <p:nvPr/>
        </p:nvSpPr>
        <p:spPr>
          <a:xfrm>
            <a:off x="1835675" y="3267875"/>
            <a:ext cx="1239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31394D"/>
                </a:solidFill>
              </a:rPr>
              <a:t>Широкий Александр</a:t>
            </a:r>
            <a:endParaRPr sz="1100"/>
          </a:p>
        </p:txBody>
      </p:sp>
      <p:sp>
        <p:nvSpPr>
          <p:cNvPr id="321" name="Google Shape;321;p46"/>
          <p:cNvSpPr txBox="1"/>
          <p:nvPr/>
        </p:nvSpPr>
        <p:spPr>
          <a:xfrm>
            <a:off x="2978675" y="3267875"/>
            <a:ext cx="1004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31394D"/>
                </a:solidFill>
              </a:rPr>
              <a:t>Козицин Иван</a:t>
            </a:r>
            <a:endParaRPr sz="1100"/>
          </a:p>
        </p:txBody>
      </p:sp>
      <p:sp>
        <p:nvSpPr>
          <p:cNvPr id="322" name="Google Shape;322;p46"/>
          <p:cNvSpPr txBox="1"/>
          <p:nvPr/>
        </p:nvSpPr>
        <p:spPr>
          <a:xfrm>
            <a:off x="1607075" y="3420275"/>
            <a:ext cx="14574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31394D"/>
                </a:solidFill>
              </a:rPr>
              <a:t>Букуева Алена</a:t>
            </a:r>
            <a:endParaRPr sz="1100"/>
          </a:p>
        </p:txBody>
      </p:sp>
      <p:sp>
        <p:nvSpPr>
          <p:cNvPr id="323" name="Google Shape;323;p46"/>
          <p:cNvSpPr txBox="1"/>
          <p:nvPr/>
        </p:nvSpPr>
        <p:spPr>
          <a:xfrm>
            <a:off x="2978675" y="3420275"/>
            <a:ext cx="1004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31394D"/>
                </a:solidFill>
              </a:rPr>
              <a:t>Галяев Иван</a:t>
            </a:r>
            <a:endParaRPr sz="1100"/>
          </a:p>
        </p:txBody>
      </p:sp>
      <p:sp>
        <p:nvSpPr>
          <p:cNvPr id="324" name="Google Shape;324;p46"/>
          <p:cNvSpPr txBox="1"/>
          <p:nvPr/>
        </p:nvSpPr>
        <p:spPr>
          <a:xfrm>
            <a:off x="4426475" y="3420275"/>
            <a:ext cx="1004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31394D"/>
                </a:solidFill>
              </a:rPr>
              <a:t>Ядыкин Василий</a:t>
            </a:r>
            <a:endParaRPr sz="1100"/>
          </a:p>
        </p:txBody>
      </p:sp>
      <p:sp>
        <p:nvSpPr>
          <p:cNvPr id="325" name="Google Shape;325;p46"/>
          <p:cNvSpPr txBox="1"/>
          <p:nvPr/>
        </p:nvSpPr>
        <p:spPr>
          <a:xfrm>
            <a:off x="5721875" y="3420275"/>
            <a:ext cx="1004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31394D"/>
                </a:solidFill>
              </a:rPr>
              <a:t>Кокунько Юлия</a:t>
            </a:r>
            <a:endParaRPr sz="1100"/>
          </a:p>
        </p:txBody>
      </p:sp>
      <p:sp>
        <p:nvSpPr>
          <p:cNvPr id="326" name="Google Shape;326;p46"/>
          <p:cNvSpPr txBox="1"/>
          <p:nvPr/>
        </p:nvSpPr>
        <p:spPr>
          <a:xfrm>
            <a:off x="7169675" y="3420275"/>
            <a:ext cx="1590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31394D"/>
                </a:solidFill>
              </a:rPr>
              <a:t>Шутова Ксения, Нечаева Полина</a:t>
            </a:r>
            <a:endParaRPr sz="1100"/>
          </a:p>
        </p:txBody>
      </p:sp>
      <p:sp>
        <p:nvSpPr>
          <p:cNvPr id="327" name="Google Shape;327;p46"/>
          <p:cNvSpPr txBox="1"/>
          <p:nvPr/>
        </p:nvSpPr>
        <p:spPr>
          <a:xfrm>
            <a:off x="1835675" y="4410875"/>
            <a:ext cx="1004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31394D"/>
                </a:solidFill>
              </a:rPr>
              <a:t>Шатов Дмитрий</a:t>
            </a:r>
            <a:endParaRPr sz="1100"/>
          </a:p>
        </p:txBody>
      </p:sp>
      <p:sp>
        <p:nvSpPr>
          <p:cNvPr id="328" name="Google Shape;328;p46"/>
          <p:cNvSpPr txBox="1"/>
          <p:nvPr/>
        </p:nvSpPr>
        <p:spPr>
          <a:xfrm>
            <a:off x="3054875" y="4410875"/>
            <a:ext cx="1004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31394D"/>
                </a:solidFill>
              </a:rPr>
              <a:t>Рассадин Юрий</a:t>
            </a:r>
            <a:endParaRPr sz="1100"/>
          </a:p>
        </p:txBody>
      </p:sp>
      <p:sp>
        <p:nvSpPr>
          <p:cNvPr id="329" name="Google Shape;329;p46"/>
          <p:cNvSpPr txBox="1"/>
          <p:nvPr/>
        </p:nvSpPr>
        <p:spPr>
          <a:xfrm>
            <a:off x="4350275" y="4410875"/>
            <a:ext cx="1004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31394D"/>
                </a:solidFill>
              </a:rPr>
              <a:t>Уткин Антон</a:t>
            </a:r>
            <a:endParaRPr sz="1100"/>
          </a:p>
        </p:txBody>
      </p:sp>
      <p:sp>
        <p:nvSpPr>
          <p:cNvPr id="330" name="Google Shape;330;p46"/>
          <p:cNvSpPr txBox="1"/>
          <p:nvPr/>
        </p:nvSpPr>
        <p:spPr>
          <a:xfrm>
            <a:off x="5721875" y="4410875"/>
            <a:ext cx="1004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31394D"/>
                </a:solidFill>
              </a:rPr>
              <a:t>Рыжов Максим</a:t>
            </a:r>
            <a:endParaRPr sz="1100"/>
          </a:p>
        </p:txBody>
      </p:sp>
      <p:sp>
        <p:nvSpPr>
          <p:cNvPr id="331" name="Google Shape;331;p46"/>
          <p:cNvSpPr txBox="1"/>
          <p:nvPr/>
        </p:nvSpPr>
        <p:spPr>
          <a:xfrm>
            <a:off x="7169675" y="4410875"/>
            <a:ext cx="1004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31394D"/>
                </a:solidFill>
              </a:rPr>
              <a:t>Кочетков Сергей</a:t>
            </a:r>
            <a:endParaRPr sz="1100"/>
          </a:p>
        </p:txBody>
      </p:sp>
      <p:sp>
        <p:nvSpPr>
          <p:cNvPr id="332" name="Google Shape;332;p46"/>
          <p:cNvSpPr txBox="1"/>
          <p:nvPr/>
        </p:nvSpPr>
        <p:spPr>
          <a:xfrm>
            <a:off x="5232425" y="1972475"/>
            <a:ext cx="35742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8761D"/>
                </a:solidFill>
                <a:highlight>
                  <a:srgbClr val="38761D"/>
                </a:highlight>
              </a:rPr>
              <a:t>О</a:t>
            </a:r>
            <a:r>
              <a:rPr b="1" lang="ru" sz="900">
                <a:solidFill>
                  <a:srgbClr val="31394D"/>
                </a:solidFill>
              </a:rPr>
              <a:t> Полноценно функционирует, проводятся мероприятия </a:t>
            </a:r>
            <a:endParaRPr b="1" sz="900">
              <a:solidFill>
                <a:srgbClr val="31394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1394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080808"/>
                </a:solidFill>
                <a:highlight>
                  <a:srgbClr val="080808"/>
                </a:highlight>
              </a:rPr>
              <a:t>О</a:t>
            </a:r>
            <a:r>
              <a:rPr b="1" lang="ru" sz="900">
                <a:solidFill>
                  <a:schemeClr val="lt1"/>
                </a:solidFill>
                <a:highlight>
                  <a:schemeClr val="lt1"/>
                </a:highlight>
              </a:rPr>
              <a:t> </a:t>
            </a:r>
            <a:r>
              <a:rPr b="1" lang="ru" sz="900">
                <a:solidFill>
                  <a:srgbClr val="31394D"/>
                </a:solidFill>
              </a:rPr>
              <a:t>Функционирует как центр консультаций</a:t>
            </a:r>
            <a:endParaRPr b="1" sz="900">
              <a:solidFill>
                <a:srgbClr val="31394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1394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0000FF"/>
                </a:solidFill>
                <a:highlight>
                  <a:srgbClr val="0000FF"/>
                </a:highlight>
              </a:rPr>
              <a:t>О</a:t>
            </a:r>
            <a:r>
              <a:rPr b="1" lang="ru" sz="900">
                <a:solidFill>
                  <a:schemeClr val="lt1"/>
                </a:solidFill>
                <a:highlight>
                  <a:schemeClr val="lt1"/>
                </a:highlight>
              </a:rPr>
              <a:t> </a:t>
            </a:r>
            <a:r>
              <a:rPr b="1" lang="ru" sz="900">
                <a:solidFill>
                  <a:srgbClr val="31394D"/>
                </a:solidFill>
              </a:rPr>
              <a:t>Функционирует как площадка</a:t>
            </a:r>
            <a:endParaRPr b="1" sz="900">
              <a:solidFill>
                <a:srgbClr val="31394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1394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FF0000"/>
                </a:solidFill>
                <a:highlight>
                  <a:srgbClr val="FF0000"/>
                </a:highlight>
              </a:rPr>
              <a:t>О</a:t>
            </a:r>
            <a:r>
              <a:rPr b="1" lang="ru" sz="900">
                <a:solidFill>
                  <a:schemeClr val="lt1"/>
                </a:solidFill>
                <a:highlight>
                  <a:schemeClr val="lt1"/>
                </a:highlight>
              </a:rPr>
              <a:t> </a:t>
            </a:r>
            <a:r>
              <a:rPr b="1" lang="ru" sz="900">
                <a:solidFill>
                  <a:srgbClr val="31394D"/>
                </a:solidFill>
              </a:rPr>
              <a:t>Не функционирует</a:t>
            </a:r>
            <a:endParaRPr b="1" sz="900">
              <a:solidFill>
                <a:srgbClr val="31394D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91"/>
          <p:cNvSpPr txBox="1"/>
          <p:nvPr/>
        </p:nvSpPr>
        <p:spPr>
          <a:xfrm>
            <a:off x="366275" y="1390400"/>
            <a:ext cx="5295600" cy="43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latin typeface="Raleway"/>
                <a:ea typeface="Raleway"/>
                <a:cs typeface="Raleway"/>
                <a:sym typeface="Raleway"/>
              </a:rPr>
              <a:t>•Подготовлен устав секции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latin typeface="Raleway"/>
                <a:ea typeface="Raleway"/>
                <a:cs typeface="Raleway"/>
                <a:sym typeface="Raleway"/>
              </a:rPr>
              <a:t>•С июля 2022 года, проводятся регулярные тренировки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4572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300">
                <a:latin typeface="Raleway"/>
                <a:ea typeface="Raleway"/>
                <a:cs typeface="Raleway"/>
                <a:sym typeface="Raleway"/>
              </a:rPr>
              <a:t>Понедельник  – 16 00 – 17 15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4572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300">
                <a:latin typeface="Raleway"/>
                <a:ea typeface="Raleway"/>
                <a:cs typeface="Raleway"/>
                <a:sym typeface="Raleway"/>
              </a:rPr>
              <a:t>Четверг – 17 30 – 19 00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latin typeface="Raleway"/>
                <a:ea typeface="Raleway"/>
                <a:cs typeface="Raleway"/>
                <a:sym typeface="Raleway"/>
              </a:rPr>
              <a:t>•В секцию вступило и посещает 6 человек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latin typeface="Raleway"/>
                <a:ea typeface="Raleway"/>
                <a:cs typeface="Raleway"/>
                <a:sym typeface="Raleway"/>
              </a:rPr>
              <a:t>•Заготовлено оборудование для занятий посещающих (в том числе 2 комплекта защиты)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 sz="1300">
                <a:latin typeface="Raleway"/>
                <a:ea typeface="Raleway"/>
                <a:cs typeface="Raleway"/>
                <a:sym typeface="Raleway"/>
              </a:rPr>
              <a:t>Дальнейшие планы:</a:t>
            </a:r>
            <a:endParaRPr b="1" sz="1300">
              <a:latin typeface="Raleway"/>
              <a:ea typeface="Raleway"/>
              <a:cs typeface="Raleway"/>
              <a:sym typeface="Raleway"/>
            </a:endParaRPr>
          </a:p>
          <a:p>
            <a:pPr indent="4572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latin typeface="Raleway"/>
                <a:ea typeface="Raleway"/>
                <a:cs typeface="Raleway"/>
                <a:sym typeface="Raleway"/>
              </a:rPr>
              <a:t>•Проведение открытой тренировки для сотрудников ИПУ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4572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latin typeface="Raleway"/>
                <a:ea typeface="Raleway"/>
                <a:cs typeface="Raleway"/>
                <a:sym typeface="Raleway"/>
              </a:rPr>
              <a:t>•Дополнительная информационная рассылка для сотрудников ИПУ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57" name="Google Shape;757;p91"/>
          <p:cNvSpPr txBox="1"/>
          <p:nvPr/>
        </p:nvSpPr>
        <p:spPr>
          <a:xfrm>
            <a:off x="6078075" y="2959075"/>
            <a:ext cx="31623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Рыжов Максим Сергеевич </a:t>
            </a:r>
            <a:endParaRPr sz="11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ru" sz="11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н.с. Лаборатория 38</a:t>
            </a:r>
            <a:endParaRPr sz="4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58" name="Google Shape;758;p91"/>
          <p:cNvSpPr txBox="1"/>
          <p:nvPr>
            <p:ph type="title"/>
          </p:nvPr>
        </p:nvSpPr>
        <p:spPr>
          <a:xfrm>
            <a:off x="194675" y="0"/>
            <a:ext cx="5467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5"/>
                </a:solidFill>
              </a:rPr>
              <a:t>Секция Кендо и Нагинаты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Итоги работы</a:t>
            </a:r>
            <a:endParaRPr/>
          </a:p>
        </p:txBody>
      </p:sp>
      <p:sp>
        <p:nvSpPr>
          <p:cNvPr id="759" name="Google Shape;759;p91"/>
          <p:cNvSpPr txBox="1"/>
          <p:nvPr/>
        </p:nvSpPr>
        <p:spPr>
          <a:xfrm>
            <a:off x="6840275" y="3292200"/>
            <a:ext cx="2619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3"/>
              </a:rPr>
              <a:t>maksim.ryzhov@frtk.ru</a:t>
            </a:r>
            <a:endParaRPr sz="1300">
              <a:solidFill>
                <a:srgbClr val="31394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31394D"/>
                </a:solidFill>
                <a:latin typeface="Raleway"/>
                <a:ea typeface="Raleway"/>
                <a:cs typeface="Raleway"/>
                <a:sym typeface="Raleway"/>
              </a:rPr>
              <a:t>+79154863626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760" name="Google Shape;760;p91"/>
          <p:cNvCxnSpPr/>
          <p:nvPr/>
        </p:nvCxnSpPr>
        <p:spPr>
          <a:xfrm>
            <a:off x="6078075" y="1390400"/>
            <a:ext cx="19500" cy="363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61" name="Google Shape;761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8275" y="808600"/>
            <a:ext cx="1335475" cy="208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92"/>
          <p:cNvSpPr txBox="1"/>
          <p:nvPr/>
        </p:nvSpPr>
        <p:spPr>
          <a:xfrm>
            <a:off x="366275" y="1390400"/>
            <a:ext cx="5124000" cy="26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latin typeface="Raleway"/>
                <a:ea typeface="Raleway"/>
                <a:cs typeface="Raleway"/>
                <a:sym typeface="Raleway"/>
              </a:rPr>
              <a:t>Секция кендо и нагинаты ИПУ РАН </a:t>
            </a:r>
            <a:r>
              <a:rPr b="1" lang="ru" sz="1300">
                <a:latin typeface="Raleway"/>
                <a:ea typeface="Raleway"/>
                <a:cs typeface="Raleway"/>
                <a:sym typeface="Raleway"/>
              </a:rPr>
              <a:t>9ого февраля 2023года, четверг 17 20, </a:t>
            </a:r>
            <a:r>
              <a:rPr lang="ru" sz="1300">
                <a:latin typeface="Raleway"/>
                <a:ea typeface="Raleway"/>
                <a:cs typeface="Raleway"/>
                <a:sym typeface="Raleway"/>
              </a:rPr>
              <a:t>приглашает всех желающих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ru" sz="1300">
                <a:latin typeface="Raleway"/>
                <a:ea typeface="Raleway"/>
                <a:cs typeface="Raleway"/>
                <a:sym typeface="Raleway"/>
              </a:rPr>
              <a:t>познакомится с основами и этикетом работы с оппонентом в рамках дисциплины кендо 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ru" sz="1300">
                <a:latin typeface="Raleway"/>
                <a:ea typeface="Raleway"/>
                <a:cs typeface="Raleway"/>
                <a:sym typeface="Raleway"/>
              </a:rPr>
              <a:t>примерить доспех и провести тренировочный поединок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Из-за ограниченности инвентаря, </a:t>
            </a:r>
            <a:r>
              <a:rPr lang="ru" sz="1300">
                <a:latin typeface="Raleway"/>
                <a:ea typeface="Raleway"/>
                <a:cs typeface="Raleway"/>
                <a:sym typeface="Raleway"/>
              </a:rPr>
              <a:t>просьба всех желающих заранее присоединиться к чату и подтвердить своё участие.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67" name="Google Shape;767;p92"/>
          <p:cNvSpPr txBox="1"/>
          <p:nvPr>
            <p:ph type="title"/>
          </p:nvPr>
        </p:nvSpPr>
        <p:spPr>
          <a:xfrm>
            <a:off x="194675" y="0"/>
            <a:ext cx="5467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5"/>
                </a:solidFill>
              </a:rPr>
              <a:t>Анонс открытый тренировки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8" name="Google Shape;768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4275" y="608125"/>
            <a:ext cx="2847176" cy="393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9750" y="3372425"/>
            <a:ext cx="1544025" cy="154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93"/>
          <p:cNvPicPr preferRelativeResize="0"/>
          <p:nvPr/>
        </p:nvPicPr>
        <p:blipFill rotWithShape="1">
          <a:blip r:embed="rId3">
            <a:alphaModFix/>
          </a:blip>
          <a:srcRect b="0" l="0" r="0" t="12739"/>
          <a:stretch/>
        </p:blipFill>
        <p:spPr>
          <a:xfrm>
            <a:off x="152400" y="743199"/>
            <a:ext cx="8839199" cy="4046351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93"/>
          <p:cNvSpPr txBox="1"/>
          <p:nvPr/>
        </p:nvSpPr>
        <p:spPr>
          <a:xfrm>
            <a:off x="0" y="0"/>
            <a:ext cx="3000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rPr>
              <a:t>ГО клуб</a:t>
            </a:r>
            <a:endParaRPr b="1" sz="2600">
              <a:solidFill>
                <a:schemeClr val="accent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Итоги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94"/>
          <p:cNvSpPr txBox="1"/>
          <p:nvPr>
            <p:ph type="title"/>
          </p:nvPr>
        </p:nvSpPr>
        <p:spPr>
          <a:xfrm>
            <a:off x="38701" y="0"/>
            <a:ext cx="9066600" cy="12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77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План на 2023 год в составе СМУиС ИПУ РАН</a:t>
            </a:r>
            <a:endParaRPr sz="2577">
              <a:solidFill>
                <a:srgbClr val="FF99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77">
                <a:solidFill>
                  <a:srgbClr val="080808"/>
                </a:solidFill>
                <a:latin typeface="Lato"/>
                <a:ea typeface="Lato"/>
                <a:cs typeface="Lato"/>
                <a:sym typeface="Lato"/>
              </a:rPr>
              <a:t>Тутурова Алексея Александровича м.н.с. лаб.№27 (1994 г.р.)</a:t>
            </a:r>
            <a:endParaRPr sz="2577">
              <a:solidFill>
                <a:srgbClr val="08080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tuturov@mail.ru              8-925-85-95-606</a:t>
            </a:r>
            <a:endParaRPr sz="1800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781" name="Google Shape;781;p94"/>
          <p:cNvSpPr txBox="1"/>
          <p:nvPr>
            <p:ph idx="1" type="body"/>
          </p:nvPr>
        </p:nvSpPr>
        <p:spPr>
          <a:xfrm>
            <a:off x="34700" y="1502750"/>
            <a:ext cx="5240700" cy="33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004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Raleway"/>
              <a:buChar char="●"/>
            </a:pPr>
            <a:r>
              <a:rPr b="1" lang="ru" sz="144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Подготовка административной реформы СМУиСа</a:t>
            </a:r>
            <a:endParaRPr b="1" sz="144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ru" sz="1340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– введение должностей «секретаря» и «казначея» –</a:t>
            </a:r>
            <a:endParaRPr sz="1340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ru" sz="1340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на текущий момент данные функции выполняются добровольно по мере времени, ресурсов и желания отдельных активистов, необходимо сохранить энтузиазм, но повысить стабильность и функциональную эффективность СМУиСа как административной единицы</a:t>
            </a:r>
            <a:endParaRPr sz="1340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1369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0"/>
              <a:buFont typeface="Raleway Medium"/>
              <a:buChar char="●"/>
            </a:pPr>
            <a:r>
              <a:rPr b="1" lang="ru" sz="134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Помощь в работе со школьниками и молодёжью</a:t>
            </a:r>
            <a:r>
              <a:rPr lang="ru" sz="1340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– участие в образовательно-просветительской деятельности и курирование направления «art-science»</a:t>
            </a:r>
            <a:endParaRPr sz="1340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1369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0"/>
              <a:buFont typeface="Raleway"/>
              <a:buChar char="●"/>
            </a:pPr>
            <a:r>
              <a:rPr b="1" lang="ru" sz="134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Адьютирование при представителе ИПУ в СМУ РАН</a:t>
            </a:r>
            <a:endParaRPr b="1" sz="817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82" name="Google Shape;782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9407" y="1001950"/>
            <a:ext cx="1826341" cy="2777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3044" y="2669900"/>
            <a:ext cx="2036345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95"/>
          <p:cNvSpPr txBox="1"/>
          <p:nvPr>
            <p:ph type="title"/>
          </p:nvPr>
        </p:nvSpPr>
        <p:spPr>
          <a:xfrm>
            <a:off x="497600" y="79875"/>
            <a:ext cx="7688700" cy="10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 на 2023 в составе СМУиС ИПУ РАН 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Шушко Никиты Игоревича математик лаб 11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u="sng">
                <a:solidFill>
                  <a:schemeClr val="hlink"/>
                </a:solidFill>
                <a:hlinkClick r:id="rId3"/>
              </a:rPr>
              <a:t>shushko.ni</a:t>
            </a:r>
            <a:r>
              <a:rPr lang="ru" sz="2244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@</a:t>
            </a:r>
            <a:r>
              <a:rPr lang="ru" sz="2400" u="sng">
                <a:solidFill>
                  <a:schemeClr val="hlink"/>
                </a:solidFill>
                <a:hlinkClick r:id="rId5"/>
              </a:rPr>
              <a:t>yandex.ru</a:t>
            </a:r>
            <a:r>
              <a:rPr lang="ru" sz="2400"/>
              <a:t>             +79851725482</a:t>
            </a:r>
            <a:endParaRPr sz="2400"/>
          </a:p>
        </p:txBody>
      </p:sp>
      <p:sp>
        <p:nvSpPr>
          <p:cNvPr id="789" name="Google Shape;789;p95"/>
          <p:cNvSpPr txBox="1"/>
          <p:nvPr>
            <p:ph idx="1" type="body"/>
          </p:nvPr>
        </p:nvSpPr>
        <p:spPr>
          <a:xfrm>
            <a:off x="222300" y="1470325"/>
            <a:ext cx="5190600" cy="255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04958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5714"/>
              <a:buChar char="●"/>
            </a:pPr>
            <a:r>
              <a:rPr lang="ru" sz="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ru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Развитие спортивных площадок.</a:t>
            </a:r>
            <a:endParaRPr b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Проведение регулярных тренировок по русскому бильярду. Разбор техники ударов и ведения игры. Проведение открытых турниров.   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958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85714"/>
              <a:buChar char="●"/>
            </a:pPr>
            <a:r>
              <a:rPr lang="ru" sz="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ru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Создание международных связей с СМУ других стран.</a:t>
            </a:r>
            <a:endParaRPr b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90" name="Google Shape;790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2844" y="3213575"/>
            <a:ext cx="2678175" cy="17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99700" y="1282163"/>
            <a:ext cx="2971525" cy="210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9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Мероприятия к юбилею ИПУ 2024</a:t>
            </a:r>
            <a:endParaRPr/>
          </a:p>
        </p:txBody>
      </p:sp>
      <p:sp>
        <p:nvSpPr>
          <p:cNvPr id="797" name="Google Shape;797;p96"/>
          <p:cNvSpPr txBox="1"/>
          <p:nvPr>
            <p:ph idx="1" type="body"/>
          </p:nvPr>
        </p:nvSpPr>
        <p:spPr>
          <a:xfrm>
            <a:off x="424650" y="1926475"/>
            <a:ext cx="7929900" cy="29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rabicPeriod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Круглый стол «Образ молодого учёного ИПУ РАН». Ответственные: Д.Лемтюжникова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rabicPeriod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Квиз по истории ИПУ. Ответственные: Д.Лемтюжникова, Д.Шатов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rabicPeriod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Ярмарка секций молодых учёных. Ответственные: Д.Лемтюжникова, М.Рыжов и др. молодые учёные, которые захотят представить свои секции (коллеги, кого можно добавить?)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rabicPeriod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Выставка проектов Арт сайнс. Ответственные: Д.Лемтюжникова, А.Широкий, А.Тутуров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rabicPeriod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Хакатон «Идентификация сотрудников по профилю их публикаций». Ответственные: Д.Лемтюжникова, М. Рыжов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rabicPeriod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Хакатон «Исследование данных в социальных науках». Ответственные: Д.Лемтюжникова, И.Козицин (Иван, кого ещё можно вписать в ответственные из Вашей команды?)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rabicPeriod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Хакатон «Анализ текстов и связанных полуструктурированных данных в области научной деятельности». Ответственные: Д.Лемтюжникова, Д.Губанов</a:t>
            </a:r>
            <a:endParaRPr sz="16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97"/>
          <p:cNvSpPr txBox="1"/>
          <p:nvPr>
            <p:ph idx="1" type="body"/>
          </p:nvPr>
        </p:nvSpPr>
        <p:spPr>
          <a:xfrm>
            <a:off x="787225" y="903300"/>
            <a:ext cx="4704600" cy="12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99"/>
              </a:solidFill>
            </a:endParaRPr>
          </a:p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99"/>
                </a:solidFill>
              </a:rPr>
              <a:t>Официальный канал в Telegram</a:t>
            </a:r>
            <a:endParaRPr sz="1400">
              <a:solidFill>
                <a:srgbClr val="000099"/>
              </a:solidFill>
            </a:endParaRPr>
          </a:p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99"/>
                </a:solidFill>
              </a:rPr>
              <a:t>“СМУиС ИПУ РАН. Новости и объявления”:</a:t>
            </a:r>
            <a:endParaRPr sz="1400">
              <a:solidFill>
                <a:srgbClr val="000099"/>
              </a:solidFill>
            </a:endParaRPr>
          </a:p>
        </p:txBody>
      </p:sp>
      <p:sp>
        <p:nvSpPr>
          <p:cNvPr id="803" name="Google Shape;803;p97"/>
          <p:cNvSpPr txBox="1"/>
          <p:nvPr/>
        </p:nvSpPr>
        <p:spPr>
          <a:xfrm>
            <a:off x="191600" y="114800"/>
            <a:ext cx="4633500" cy="10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18">
                <a:solidFill>
                  <a:srgbClr val="000099"/>
                </a:solidFill>
              </a:rPr>
              <a:t>Контакты СМУиС</a:t>
            </a:r>
            <a:endParaRPr b="1" sz="1818">
              <a:solidFill>
                <a:srgbClr val="0000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000099"/>
                </a:solidFill>
              </a:rPr>
              <a:t>Расположение: 6 этаж, комната № 600</a:t>
            </a:r>
            <a:endParaRPr sz="1800">
              <a:solidFill>
                <a:srgbClr val="0000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000099"/>
                </a:solidFill>
              </a:rPr>
              <a:t>Почта: </a:t>
            </a:r>
            <a:r>
              <a:rPr lang="ru" sz="1800">
                <a:solidFill>
                  <a:srgbClr val="000099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smu@ipu.ru</a:t>
            </a:r>
            <a:r>
              <a:rPr lang="ru" sz="1800">
                <a:solidFill>
                  <a:srgbClr val="000099"/>
                </a:solidFill>
              </a:rPr>
              <a:t> </a:t>
            </a:r>
            <a:endParaRPr b="1" sz="1818">
              <a:solidFill>
                <a:srgbClr val="000099"/>
              </a:solidFill>
            </a:endParaRPr>
          </a:p>
        </p:txBody>
      </p:sp>
      <p:pic>
        <p:nvPicPr>
          <p:cNvPr id="804" name="Google Shape;804;p97"/>
          <p:cNvPicPr preferRelativeResize="0"/>
          <p:nvPr/>
        </p:nvPicPr>
        <p:blipFill rotWithShape="1">
          <a:blip r:embed="rId4">
            <a:alphaModFix/>
          </a:blip>
          <a:srcRect b="0" l="0" r="0" t="6603"/>
          <a:stretch/>
        </p:blipFill>
        <p:spPr>
          <a:xfrm>
            <a:off x="7311975" y="855350"/>
            <a:ext cx="1205199" cy="13580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05" name="Google Shape;805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7875" y="903350"/>
            <a:ext cx="1262050" cy="1262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</p:pic>
      <p:pic>
        <p:nvPicPr>
          <p:cNvPr id="806" name="Google Shape;806;p97"/>
          <p:cNvPicPr preferRelativeResize="0"/>
          <p:nvPr/>
        </p:nvPicPr>
        <p:blipFill rotWithShape="1">
          <a:blip r:embed="rId6">
            <a:alphaModFix/>
          </a:blip>
          <a:srcRect b="8500" l="0" r="0" t="0"/>
          <a:stretch/>
        </p:blipFill>
        <p:spPr>
          <a:xfrm>
            <a:off x="7048600" y="2361588"/>
            <a:ext cx="1731949" cy="12068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07" name="Google Shape;807;p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7875" y="2333975"/>
            <a:ext cx="1262050" cy="1262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</p:pic>
      <p:pic>
        <p:nvPicPr>
          <p:cNvPr id="808" name="Google Shape;808;p97"/>
          <p:cNvPicPr preferRelativeResize="0"/>
          <p:nvPr/>
        </p:nvPicPr>
        <p:blipFill rotWithShape="1">
          <a:blip r:embed="rId8">
            <a:alphaModFix/>
          </a:blip>
          <a:srcRect b="13201" l="0" r="0" t="0"/>
          <a:stretch/>
        </p:blipFill>
        <p:spPr>
          <a:xfrm>
            <a:off x="7195725" y="3764648"/>
            <a:ext cx="1437726" cy="12620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09" name="Google Shape;809;p9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07875" y="3764663"/>
            <a:ext cx="1262050" cy="1262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</p:pic>
      <p:pic>
        <p:nvPicPr>
          <p:cNvPr id="810" name="Google Shape;810;p9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8325" y="3466725"/>
            <a:ext cx="1559974" cy="1559974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97"/>
          <p:cNvSpPr txBox="1"/>
          <p:nvPr>
            <p:ph idx="1" type="body"/>
          </p:nvPr>
        </p:nvSpPr>
        <p:spPr>
          <a:xfrm>
            <a:off x="787225" y="2333938"/>
            <a:ext cx="4704600" cy="12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99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99"/>
                </a:solidFill>
              </a:rPr>
              <a:t>Страница на сайте ИПУ РАН:</a:t>
            </a:r>
            <a:endParaRPr sz="1400">
              <a:solidFill>
                <a:srgbClr val="000099"/>
              </a:solidFill>
            </a:endParaRPr>
          </a:p>
        </p:txBody>
      </p:sp>
      <p:sp>
        <p:nvSpPr>
          <p:cNvPr id="812" name="Google Shape;812;p97"/>
          <p:cNvSpPr txBox="1"/>
          <p:nvPr>
            <p:ph idx="1" type="body"/>
          </p:nvPr>
        </p:nvSpPr>
        <p:spPr>
          <a:xfrm>
            <a:off x="787225" y="3764625"/>
            <a:ext cx="4704600" cy="12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99"/>
                </a:solidFill>
              </a:rPr>
              <a:t>Анкета для молодых ученых:</a:t>
            </a:r>
            <a:endParaRPr sz="140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98"/>
          <p:cNvSpPr txBox="1"/>
          <p:nvPr>
            <p:ph type="title"/>
          </p:nvPr>
        </p:nvSpPr>
        <p:spPr>
          <a:xfrm>
            <a:off x="372750" y="-76200"/>
            <a:ext cx="8061900" cy="10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00"/>
              <a:t>Новый совет молодых ученых и специалистов</a:t>
            </a:r>
            <a:endParaRPr sz="2400"/>
          </a:p>
        </p:txBody>
      </p:sp>
      <p:graphicFrame>
        <p:nvGraphicFramePr>
          <p:cNvPr id="818" name="Google Shape;818;p98"/>
          <p:cNvGraphicFramePr/>
          <p:nvPr/>
        </p:nvGraphicFramePr>
        <p:xfrm>
          <a:off x="391775" y="71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{006C1ABD-5F15-4534-A422-988F076C40F4}</a:tableStyleId>
              </a:tblPr>
              <a:tblGrid>
                <a:gridCol w="1846025"/>
                <a:gridCol w="2161425"/>
                <a:gridCol w="1934450"/>
                <a:gridCol w="2213875"/>
              </a:tblGrid>
              <a:tr h="1353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ru" sz="1000">
                          <a:solidFill>
                            <a:srgbClr val="080808"/>
                          </a:solidFill>
                        </a:rPr>
                        <a:t>с.н.с. лаб. 68 к.ф.-м.н. Лемтюжникова Дарьяна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с.н.с. лаб. 57 к.ф.-м.н.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Козицин Иван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с.н.с. лаб. 07 к.т.н.</a:t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Шатов Дмитрий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с.н.с. лаб. 79 к.ф.-м.н.</a:t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Широкий Александр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1375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в. н. с. лаб. 27 д.т.н.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Филимонюк Леонид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м.н.с. лаб. 45</a:t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Котюков Александр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 </a:t>
                      </a:r>
                      <a:r>
                        <a:rPr b="1" lang="ru" sz="1000"/>
                        <a:t>+    новые члены Совета:</a:t>
                      </a:r>
                      <a:endParaRPr b="1"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 hMerge="1"/>
              </a:tr>
              <a:tr h="1524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highlight>
                            <a:srgbClr val="FFFF00"/>
                          </a:highlight>
                        </a:rPr>
                        <a:t>м.н.с. лаб. 27</a:t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highlight>
                            <a:srgbClr val="FFFF00"/>
                          </a:highlight>
                        </a:rPr>
                        <a:t>Тутуров Алексей </a:t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н.с. лаб. 38</a:t>
                      </a:r>
                      <a:endParaRPr sz="100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Рыжов Максим </a:t>
                      </a:r>
                      <a:endParaRPr sz="100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highlight>
                            <a:srgbClr val="FFFF00"/>
                          </a:highlight>
                        </a:rPr>
                        <a:t>инж. лаб. 67</a:t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highlight>
                            <a:srgbClr val="FFFF00"/>
                          </a:highlight>
                        </a:rPr>
                        <a:t>Тумин Юрий </a:t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highlight>
                            <a:srgbClr val="FFFF00"/>
                          </a:highlight>
                        </a:rPr>
                        <a:t>                                   </a:t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highlight>
                            <a:srgbClr val="FFFF00"/>
                          </a:highlight>
                        </a:rPr>
                        <a:t>мат. лаб. 11</a:t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highlight>
                            <a:srgbClr val="FFFF00"/>
                          </a:highlight>
                        </a:rPr>
                        <a:t>Шушко Никита</a:t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819" name="Google Shape;819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628" y="853508"/>
            <a:ext cx="651897" cy="84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98"/>
          <p:cNvPicPr preferRelativeResize="0"/>
          <p:nvPr/>
        </p:nvPicPr>
        <p:blipFill rotWithShape="1">
          <a:blip r:embed="rId4">
            <a:alphaModFix/>
          </a:blip>
          <a:srcRect b="0" l="0" r="13703" t="0"/>
          <a:stretch/>
        </p:blipFill>
        <p:spPr>
          <a:xfrm>
            <a:off x="2998700" y="2210242"/>
            <a:ext cx="723552" cy="8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98"/>
          <p:cNvPicPr preferRelativeResize="0"/>
          <p:nvPr/>
        </p:nvPicPr>
        <p:blipFill rotWithShape="1">
          <a:blip r:embed="rId5">
            <a:alphaModFix/>
          </a:blip>
          <a:srcRect b="11280" l="16048" r="15864" t="7800"/>
          <a:stretch/>
        </p:blipFill>
        <p:spPr>
          <a:xfrm>
            <a:off x="5060995" y="850377"/>
            <a:ext cx="632661" cy="8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98"/>
          <p:cNvPicPr preferRelativeResize="0"/>
          <p:nvPr/>
        </p:nvPicPr>
        <p:blipFill rotWithShape="1">
          <a:blip r:embed="rId6">
            <a:alphaModFix/>
          </a:blip>
          <a:srcRect b="53089" l="23901" r="27008" t="0"/>
          <a:stretch/>
        </p:blipFill>
        <p:spPr>
          <a:xfrm>
            <a:off x="3042996" y="825065"/>
            <a:ext cx="588234" cy="84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824" name="Google Shape;824;p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1365" y="2122175"/>
            <a:ext cx="1301235" cy="131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080" y="2184310"/>
            <a:ext cx="649087" cy="84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98"/>
          <p:cNvPicPr preferRelativeResize="0"/>
          <p:nvPr/>
        </p:nvPicPr>
        <p:blipFill rotWithShape="1">
          <a:blip r:embed="rId9">
            <a:alphaModFix/>
          </a:blip>
          <a:srcRect b="0" l="0" r="0" t="7097"/>
          <a:stretch/>
        </p:blipFill>
        <p:spPr>
          <a:xfrm>
            <a:off x="2998700" y="3644751"/>
            <a:ext cx="649100" cy="94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9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11000" y="3656740"/>
            <a:ext cx="723550" cy="930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9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79300" y="3609046"/>
            <a:ext cx="649100" cy="98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9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46600" y="3638581"/>
            <a:ext cx="753300" cy="957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9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110999" y="848513"/>
            <a:ext cx="723550" cy="85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7"/>
          <p:cNvSpPr txBox="1"/>
          <p:nvPr>
            <p:ph type="title"/>
          </p:nvPr>
        </p:nvSpPr>
        <p:spPr>
          <a:xfrm>
            <a:off x="372750" y="-76200"/>
            <a:ext cx="8061900" cy="10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00"/>
              <a:t>С</a:t>
            </a:r>
            <a:r>
              <a:rPr lang="ru" sz="2400"/>
              <a:t>овет молодых ученых и специалистов 2023</a:t>
            </a:r>
            <a:endParaRPr sz="2400"/>
          </a:p>
        </p:txBody>
      </p:sp>
      <p:graphicFrame>
        <p:nvGraphicFramePr>
          <p:cNvPr id="338" name="Google Shape;338;p47"/>
          <p:cNvGraphicFramePr/>
          <p:nvPr/>
        </p:nvGraphicFramePr>
        <p:xfrm>
          <a:off x="391775" y="71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{006C1ABD-5F15-4534-A422-988F076C40F4}</a:tableStyleId>
              </a:tblPr>
              <a:tblGrid>
                <a:gridCol w="1846025"/>
                <a:gridCol w="2161425"/>
                <a:gridCol w="1934450"/>
                <a:gridCol w="2213875"/>
              </a:tblGrid>
              <a:tr h="1353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ru" sz="1000">
                          <a:solidFill>
                            <a:srgbClr val="080808"/>
                          </a:solidFill>
                        </a:rPr>
                        <a:t>с.н.с. лаб. 68 к.ф.-м.н. Лемтюжникова Дарьяна</a:t>
                      </a:r>
                      <a:endParaRPr sz="1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с.н.с. лаб. 57 к.ф.-м.н.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Козицин Иван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с.н.с. лаб. 07 к.т.н.</a:t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Шатов Дмитрий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с.н.с. лаб. 79 к.ф.-м.н.</a:t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Широкий Александр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1375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в. н. с. лаб. 27 д.т.н.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</a:rPr>
                        <a:t>Филимонюк Леонид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м.н.с. лаб. 45</a:t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Котюков Александр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 </a:t>
                      </a:r>
                      <a:endParaRPr b="1"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 hMerge="1"/>
              </a:tr>
              <a:tr h="1524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highlight>
                            <a:srgbClr val="FFFF00"/>
                          </a:highlight>
                        </a:rPr>
                        <a:t>м.н.с. лаб. 27</a:t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highlight>
                            <a:srgbClr val="FFFF00"/>
                          </a:highlight>
                        </a:rPr>
                        <a:t>Тутуров Алексей </a:t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н</a:t>
                      </a:r>
                      <a:r>
                        <a:rPr lang="ru" sz="10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.с.</a:t>
                      </a:r>
                      <a:r>
                        <a:rPr lang="ru" sz="10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 лаб. 38</a:t>
                      </a:r>
                      <a:endParaRPr sz="100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Рыжов Максим </a:t>
                      </a:r>
                      <a:endParaRPr sz="100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highlight>
                            <a:srgbClr val="FFFF00"/>
                          </a:highlight>
                        </a:rPr>
                        <a:t>инж. лаб. 67</a:t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highlight>
                            <a:srgbClr val="FFFF00"/>
                          </a:highlight>
                        </a:rPr>
                        <a:t>Тумин Юрий </a:t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highlight>
                            <a:srgbClr val="FFFF00"/>
                          </a:highlight>
                        </a:rPr>
                        <a:t>                                   </a:t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highlight>
                            <a:srgbClr val="FFFF00"/>
                          </a:highlight>
                        </a:rPr>
                        <a:t>мат</a:t>
                      </a:r>
                      <a:r>
                        <a:rPr lang="ru" sz="1000">
                          <a:highlight>
                            <a:srgbClr val="FFFF00"/>
                          </a:highlight>
                        </a:rPr>
                        <a:t>. лаб. 11</a:t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highlight>
                            <a:srgbClr val="FFFF00"/>
                          </a:highlight>
                        </a:rPr>
                        <a:t>Шушко Никита</a:t>
                      </a:r>
                      <a:endParaRPr sz="1000">
                        <a:highlight>
                          <a:srgbClr val="FFFF00"/>
                        </a:highlight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39" name="Google Shape;33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628" y="853508"/>
            <a:ext cx="651897" cy="84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7"/>
          <p:cNvPicPr preferRelativeResize="0"/>
          <p:nvPr/>
        </p:nvPicPr>
        <p:blipFill rotWithShape="1">
          <a:blip r:embed="rId4">
            <a:alphaModFix/>
          </a:blip>
          <a:srcRect b="0" l="0" r="13703" t="0"/>
          <a:stretch/>
        </p:blipFill>
        <p:spPr>
          <a:xfrm>
            <a:off x="2998700" y="2210242"/>
            <a:ext cx="723552" cy="8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7"/>
          <p:cNvPicPr preferRelativeResize="0"/>
          <p:nvPr/>
        </p:nvPicPr>
        <p:blipFill rotWithShape="1">
          <a:blip r:embed="rId5">
            <a:alphaModFix/>
          </a:blip>
          <a:srcRect b="11280" l="16048" r="15864" t="7800"/>
          <a:stretch/>
        </p:blipFill>
        <p:spPr>
          <a:xfrm>
            <a:off x="5060995" y="850377"/>
            <a:ext cx="632661" cy="8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7"/>
          <p:cNvPicPr preferRelativeResize="0"/>
          <p:nvPr/>
        </p:nvPicPr>
        <p:blipFill rotWithShape="1">
          <a:blip r:embed="rId6">
            <a:alphaModFix/>
          </a:blip>
          <a:srcRect b="53089" l="23901" r="27008" t="0"/>
          <a:stretch/>
        </p:blipFill>
        <p:spPr>
          <a:xfrm>
            <a:off x="3042996" y="825065"/>
            <a:ext cx="588234" cy="84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344" name="Google Shape;344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1365" y="2122175"/>
            <a:ext cx="1301235" cy="131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080" y="2184310"/>
            <a:ext cx="649087" cy="84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7"/>
          <p:cNvPicPr preferRelativeResize="0"/>
          <p:nvPr/>
        </p:nvPicPr>
        <p:blipFill rotWithShape="1">
          <a:blip r:embed="rId9">
            <a:alphaModFix/>
          </a:blip>
          <a:srcRect b="0" l="0" r="0" t="7097"/>
          <a:stretch/>
        </p:blipFill>
        <p:spPr>
          <a:xfrm>
            <a:off x="2998700" y="3644751"/>
            <a:ext cx="649100" cy="94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11000" y="3656740"/>
            <a:ext cx="723550" cy="930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79300" y="3609046"/>
            <a:ext cx="649100" cy="98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46600" y="3638581"/>
            <a:ext cx="753300" cy="957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110999" y="848513"/>
            <a:ext cx="723550" cy="85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925" y="1239650"/>
            <a:ext cx="4966551" cy="248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8"/>
          <p:cNvSpPr txBox="1"/>
          <p:nvPr>
            <p:ph type="ctrTitle"/>
          </p:nvPr>
        </p:nvSpPr>
        <p:spPr>
          <a:xfrm>
            <a:off x="793725" y="3745025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/>
              <a:t>Исследование анкетных данных</a:t>
            </a:r>
            <a:endParaRPr sz="3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/>
              <a:t>молодых ученых и специалистов</a:t>
            </a:r>
            <a:endParaRPr sz="3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9"/>
          <p:cNvSpPr txBox="1"/>
          <p:nvPr>
            <p:ph type="title"/>
          </p:nvPr>
        </p:nvSpPr>
        <p:spPr>
          <a:xfrm>
            <a:off x="726925" y="1230150"/>
            <a:ext cx="7221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Состав молодых ученых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специалистов</a:t>
            </a:r>
            <a:endParaRPr/>
          </a:p>
        </p:txBody>
      </p:sp>
      <p:pic>
        <p:nvPicPr>
          <p:cNvPr id="362" name="Google Shape;362;p49"/>
          <p:cNvPicPr preferRelativeResize="0"/>
          <p:nvPr/>
        </p:nvPicPr>
        <p:blipFill rotWithShape="1">
          <a:blip r:embed="rId3">
            <a:alphaModFix/>
          </a:blip>
          <a:srcRect b="0" l="2505" r="0" t="11520"/>
          <a:stretch/>
        </p:blipFill>
        <p:spPr>
          <a:xfrm>
            <a:off x="5237959" y="802900"/>
            <a:ext cx="3323592" cy="187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8650" y="2601700"/>
            <a:ext cx="3877629" cy="23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9"/>
          <p:cNvPicPr preferRelativeResize="0"/>
          <p:nvPr/>
        </p:nvPicPr>
        <p:blipFill rotWithShape="1">
          <a:blip r:embed="rId5">
            <a:alphaModFix/>
          </a:blip>
          <a:srcRect b="0" l="0" r="4716" t="0"/>
          <a:stretch/>
        </p:blipFill>
        <p:spPr>
          <a:xfrm>
            <a:off x="309075" y="2210025"/>
            <a:ext cx="4353102" cy="276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0"/>
          <p:cNvPicPr preferRelativeResize="0"/>
          <p:nvPr/>
        </p:nvPicPr>
        <p:blipFill rotWithShape="1">
          <a:blip r:embed="rId3">
            <a:alphaModFix/>
          </a:blip>
          <a:srcRect b="27694" l="5629" r="35787" t="30565"/>
          <a:stretch/>
        </p:blipFill>
        <p:spPr>
          <a:xfrm>
            <a:off x="4368276" y="819875"/>
            <a:ext cx="4513824" cy="241084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0"/>
          <p:cNvSpPr txBox="1"/>
          <p:nvPr>
            <p:ph type="title"/>
          </p:nvPr>
        </p:nvSpPr>
        <p:spPr>
          <a:xfrm>
            <a:off x="814900" y="1394375"/>
            <a:ext cx="3271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Принимаем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ключевые </a:t>
            </a:r>
            <a:r>
              <a:rPr lang="ru"/>
              <a:t>решения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 молодёжной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политике института</a:t>
            </a:r>
            <a:endParaRPr/>
          </a:p>
        </p:txBody>
      </p:sp>
      <p:sp>
        <p:nvSpPr>
          <p:cNvPr id="371" name="Google Shape;371;p50"/>
          <p:cNvSpPr txBox="1"/>
          <p:nvPr>
            <p:ph type="title"/>
          </p:nvPr>
        </p:nvSpPr>
        <p:spPr>
          <a:xfrm>
            <a:off x="4510225" y="3158500"/>
            <a:ext cx="4425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7719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Char char="●"/>
            </a:pPr>
            <a:r>
              <a:rPr lang="ru">
                <a:solidFill>
                  <a:schemeClr val="accent5"/>
                </a:solidFill>
              </a:rPr>
              <a:t>Еженедельные ланчи </a:t>
            </a:r>
            <a:endParaRPr>
              <a:solidFill>
                <a:schemeClr val="accent5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5"/>
                </a:solidFill>
              </a:rPr>
              <a:t>в ЧТ в 16-00</a:t>
            </a:r>
            <a:endParaRPr>
              <a:solidFill>
                <a:schemeClr val="accent5"/>
              </a:solidFill>
            </a:endParaRPr>
          </a:p>
          <a:p>
            <a:pPr indent="-37719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Char char="●"/>
            </a:pPr>
            <a:r>
              <a:rPr lang="ru">
                <a:solidFill>
                  <a:schemeClr val="accent5"/>
                </a:solidFill>
              </a:rPr>
              <a:t>Председатель ведет еженедельный прием </a:t>
            </a:r>
            <a:endParaRPr>
              <a:solidFill>
                <a:schemeClr val="accent5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5"/>
                </a:solidFill>
              </a:rPr>
              <a:t>в ЧТ с 14 до 16 часов</a:t>
            </a:r>
            <a:endParaRPr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